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15"/>
  </p:notesMasterIdLst>
  <p:handoutMasterIdLst>
    <p:handoutMasterId r:id="rId16"/>
  </p:handoutMasterIdLst>
  <p:sldIdLst>
    <p:sldId id="257" r:id="rId5"/>
    <p:sldId id="260" r:id="rId6"/>
    <p:sldId id="262" r:id="rId7"/>
    <p:sldId id="274" r:id="rId8"/>
    <p:sldId id="275" r:id="rId9"/>
    <p:sldId id="277" r:id="rId10"/>
    <p:sldId id="280" r:id="rId11"/>
    <p:sldId id="281" r:id="rId12"/>
    <p:sldId id="273" r:id="rId13"/>
    <p:sldId id="264" r:id="rId14"/>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charset="0"/>
        <a:ea typeface="ＭＳ Ｐゴシック" charset="-128"/>
        <a:cs typeface="+mn-cs"/>
      </a:defRPr>
    </a:lvl1pPr>
    <a:lvl2pPr marL="457200" algn="l" rtl="0" eaLnBrk="0" fontAlgn="base" hangingPunct="0">
      <a:spcBef>
        <a:spcPct val="0"/>
      </a:spcBef>
      <a:spcAft>
        <a:spcPct val="0"/>
      </a:spcAft>
      <a:defRPr kern="1200">
        <a:solidFill>
          <a:schemeClr val="tx1"/>
        </a:solidFill>
        <a:latin typeface="Calibri" charset="0"/>
        <a:ea typeface="ＭＳ Ｐゴシック" charset="-128"/>
        <a:cs typeface="+mn-cs"/>
      </a:defRPr>
    </a:lvl2pPr>
    <a:lvl3pPr marL="914400" algn="l" rtl="0" eaLnBrk="0" fontAlgn="base" hangingPunct="0">
      <a:spcBef>
        <a:spcPct val="0"/>
      </a:spcBef>
      <a:spcAft>
        <a:spcPct val="0"/>
      </a:spcAft>
      <a:defRPr kern="1200">
        <a:solidFill>
          <a:schemeClr val="tx1"/>
        </a:solidFill>
        <a:latin typeface="Calibri" charset="0"/>
        <a:ea typeface="ＭＳ Ｐゴシック" charset="-128"/>
        <a:cs typeface="+mn-cs"/>
      </a:defRPr>
    </a:lvl3pPr>
    <a:lvl4pPr marL="1371600" algn="l" rtl="0" eaLnBrk="0" fontAlgn="base" hangingPunct="0">
      <a:spcBef>
        <a:spcPct val="0"/>
      </a:spcBef>
      <a:spcAft>
        <a:spcPct val="0"/>
      </a:spcAft>
      <a:defRPr kern="1200">
        <a:solidFill>
          <a:schemeClr val="tx1"/>
        </a:solidFill>
        <a:latin typeface="Calibri" charset="0"/>
        <a:ea typeface="ＭＳ Ｐゴシック" charset="-128"/>
        <a:cs typeface="+mn-cs"/>
      </a:defRPr>
    </a:lvl4pPr>
    <a:lvl5pPr marL="1828800" algn="l" rtl="0" eaLnBrk="0" fontAlgn="base" hangingPunct="0">
      <a:spcBef>
        <a:spcPct val="0"/>
      </a:spcBef>
      <a:spcAft>
        <a:spcPct val="0"/>
      </a:spcAft>
      <a:defRPr kern="1200">
        <a:solidFill>
          <a:schemeClr val="tx1"/>
        </a:solidFill>
        <a:latin typeface="Calibri" charset="0"/>
        <a:ea typeface="ＭＳ Ｐゴシック" charset="-128"/>
        <a:cs typeface="+mn-cs"/>
      </a:defRPr>
    </a:lvl5pPr>
    <a:lvl6pPr marL="2286000" algn="l" defTabSz="914400" rtl="0" eaLnBrk="1" latinLnBrk="0" hangingPunct="1">
      <a:defRPr kern="1200">
        <a:solidFill>
          <a:schemeClr val="tx1"/>
        </a:solidFill>
        <a:latin typeface="Calibri" charset="0"/>
        <a:ea typeface="ＭＳ Ｐゴシック" charset="-128"/>
        <a:cs typeface="+mn-cs"/>
      </a:defRPr>
    </a:lvl6pPr>
    <a:lvl7pPr marL="2743200" algn="l" defTabSz="914400" rtl="0" eaLnBrk="1" latinLnBrk="0" hangingPunct="1">
      <a:defRPr kern="1200">
        <a:solidFill>
          <a:schemeClr val="tx1"/>
        </a:solidFill>
        <a:latin typeface="Calibri" charset="0"/>
        <a:ea typeface="ＭＳ Ｐゴシック" charset="-128"/>
        <a:cs typeface="+mn-cs"/>
      </a:defRPr>
    </a:lvl7pPr>
    <a:lvl8pPr marL="3200400" algn="l" defTabSz="914400" rtl="0" eaLnBrk="1" latinLnBrk="0" hangingPunct="1">
      <a:defRPr kern="1200">
        <a:solidFill>
          <a:schemeClr val="tx1"/>
        </a:solidFill>
        <a:latin typeface="Calibri" charset="0"/>
        <a:ea typeface="ＭＳ Ｐゴシック" charset="-128"/>
        <a:cs typeface="+mn-cs"/>
      </a:defRPr>
    </a:lvl8pPr>
    <a:lvl9pPr marL="3657600" algn="l" defTabSz="914400" rtl="0" eaLnBrk="1" latinLnBrk="0" hangingPunct="1">
      <a:defRPr kern="1200">
        <a:solidFill>
          <a:schemeClr val="tx1"/>
        </a:solidFill>
        <a:latin typeface="Calibri" charset="0"/>
        <a:ea typeface="ＭＳ Ｐゴシック" charset="-128"/>
        <a:cs typeface="+mn-cs"/>
      </a:defRPr>
    </a:lvl9pPr>
  </p:defaultTextStyle>
  <p:extLst>
    <p:ext uri="{EFAFB233-063F-42B5-8137-9DF3F51BA10A}">
      <p15:sldGuideLst xmlns:p15="http://schemas.microsoft.com/office/powerpoint/2012/main">
        <p15:guide id="1" orient="horz" pos="264">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C08441F-429D-E530-AB5E-188E7B37C122}" name="Lane, Michael" initials="ML" userId="S::michael.lane@bsu.edu::cc77a23d-4832-4425-93ec-ab8e5996bf0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A0B2F"/>
    <a:srgbClr val="BA0C2F"/>
    <a:srgbClr val="968C83"/>
    <a:srgbClr val="C3002F"/>
    <a:srgbClr val="54585A"/>
    <a:srgbClr val="A79C9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24"/>
    <p:restoredTop sz="94719"/>
  </p:normalViewPr>
  <p:slideViewPr>
    <p:cSldViewPr snapToGrid="0">
      <p:cViewPr varScale="1">
        <p:scale>
          <a:sx n="105" d="100"/>
          <a:sy n="105" d="100"/>
        </p:scale>
        <p:origin x="234" y="96"/>
      </p:cViewPr>
      <p:guideLst>
        <p:guide orient="horz" pos="264"/>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smtClean="0"/>
            </a:lvl1pPr>
          </a:lstStyle>
          <a:p>
            <a:pPr>
              <a:defRPr/>
            </a:pPr>
            <a:fld id="{DAF28688-289E-CA40-9D4B-825086F38844}" type="datetimeFigureOut">
              <a:rPr lang="en-US" altLang="en-US"/>
              <a:pPr>
                <a:defRPr/>
              </a:pPr>
              <a:t>12/9/2025</a:t>
            </a:fld>
            <a:endParaRPr lang="en-US" alt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C3C0F715-D213-D741-816E-5F22553389F5}"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smtClean="0"/>
            </a:lvl1pPr>
          </a:lstStyle>
          <a:p>
            <a:pPr>
              <a:defRPr/>
            </a:pPr>
            <a:fld id="{092F644E-ECC7-5B4F-B794-A0E9976AFE4D}" type="datetimeFigureOut">
              <a:rPr lang="en-US" altLang="en-US"/>
              <a:pPr>
                <a:defRPr/>
              </a:pPr>
              <a:t>12/9/2025</a:t>
            </a:fld>
            <a:endParaRPr lang="en-US" alt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5D02F903-D695-7A49-A6DE-1EFAE7243CD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85F2DC2-629A-92CC-A13F-D184873E1DA1}"/>
              </a:ext>
            </a:extLst>
          </p:cNvPr>
          <p:cNvPicPr>
            <a:picLocks noChangeAspect="1"/>
          </p:cNvPicPr>
          <p:nvPr userDrawn="1"/>
        </p:nvPicPr>
        <p:blipFill>
          <a:blip r:embed="rId2"/>
          <a:stretch>
            <a:fillRect/>
          </a:stretch>
        </p:blipFill>
        <p:spPr>
          <a:xfrm>
            <a:off x="228600" y="228599"/>
            <a:ext cx="1438174" cy="1591056"/>
          </a:xfrm>
          <a:prstGeom prst="rect">
            <a:avLst/>
          </a:prstGeom>
        </p:spPr>
      </p:pic>
      <p:sp>
        <p:nvSpPr>
          <p:cNvPr id="10" name="Rectangle 9">
            <a:extLst>
              <a:ext uri="{FF2B5EF4-FFF2-40B4-BE49-F238E27FC236}">
                <a16:creationId xmlns:a16="http://schemas.microsoft.com/office/drawing/2014/main" id="{16501184-C789-8AF6-5CFD-E161C0A7E81A}"/>
              </a:ext>
            </a:extLst>
          </p:cNvPr>
          <p:cNvSpPr/>
          <p:nvPr userDrawn="1"/>
        </p:nvSpPr>
        <p:spPr>
          <a:xfrm>
            <a:off x="-1" y="6417098"/>
            <a:ext cx="12191999" cy="438148"/>
          </a:xfrm>
          <a:prstGeom prst="rect">
            <a:avLst/>
          </a:prstGeom>
          <a:solidFill>
            <a:srgbClr val="BA0C2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470E25AA-A56D-F0D0-2357-3C1AD0B605B8}"/>
              </a:ext>
            </a:extLst>
          </p:cNvPr>
          <p:cNvPicPr>
            <a:picLocks noChangeAspect="1"/>
          </p:cNvPicPr>
          <p:nvPr userDrawn="1"/>
        </p:nvPicPr>
        <p:blipFill>
          <a:blip r:embed="rId3"/>
          <a:srcRect/>
          <a:stretch/>
        </p:blipFill>
        <p:spPr>
          <a:xfrm>
            <a:off x="342849" y="6384712"/>
            <a:ext cx="1209675" cy="502920"/>
          </a:xfrm>
          <a:prstGeom prst="rect">
            <a:avLst/>
          </a:prstGeom>
        </p:spPr>
      </p:pic>
      <p:sp>
        <p:nvSpPr>
          <p:cNvPr id="9" name="Title 1">
            <a:extLst>
              <a:ext uri="{FF2B5EF4-FFF2-40B4-BE49-F238E27FC236}">
                <a16:creationId xmlns:a16="http://schemas.microsoft.com/office/drawing/2014/main" id="{231EF201-1B4A-A444-FB87-CB71F739D7C3}"/>
              </a:ext>
            </a:extLst>
          </p:cNvPr>
          <p:cNvSpPr>
            <a:spLocks noGrp="1"/>
          </p:cNvSpPr>
          <p:nvPr>
            <p:ph type="ctrTitle" hasCustomPrompt="1"/>
          </p:nvPr>
        </p:nvSpPr>
        <p:spPr>
          <a:xfrm>
            <a:off x="1764735" y="2352142"/>
            <a:ext cx="8662532" cy="923330"/>
          </a:xfrm>
          <a:noFill/>
          <a:ln>
            <a:noFill/>
          </a:ln>
        </p:spPr>
        <p:txBody>
          <a:bodyPr wrap="square" anchor="b" anchorCtr="0">
            <a:spAutoFit/>
          </a:bodyPr>
          <a:lstStyle>
            <a:lvl1pPr marL="0" marR="0" indent="0" algn="ctr" defTabSz="914400" rtl="0" eaLnBrk="1" fontAlgn="base" latinLnBrk="0" hangingPunct="1">
              <a:lnSpc>
                <a:spcPct val="90000"/>
              </a:lnSpc>
              <a:spcBef>
                <a:spcPct val="0"/>
              </a:spcBef>
              <a:spcAft>
                <a:spcPct val="0"/>
              </a:spcAft>
              <a:buClrTx/>
              <a:buSzTx/>
              <a:buFontTx/>
              <a:buNone/>
              <a:tabLst/>
              <a:defRPr lang="en-US" sz="6000" b="1" i="0" kern="1200" cap="all" baseline="0" dirty="0">
                <a:solidFill>
                  <a:srgbClr val="BA0C2F"/>
                </a:solidFill>
                <a:latin typeface="Times New Roman" panose="02020603050405020304" pitchFamily="18" charset="0"/>
                <a:ea typeface="Times New Roman" panose="02020603050405020304" pitchFamily="18" charset="0"/>
                <a:cs typeface="Times New Roman" panose="02020603050405020304" pitchFamily="18" charset="0"/>
              </a:defRPr>
            </a:lvl1pPr>
          </a:lstStyle>
          <a:p>
            <a:r>
              <a:rPr lang="en-US"/>
              <a:t>Presentation title</a:t>
            </a:r>
          </a:p>
        </p:txBody>
      </p:sp>
      <p:sp>
        <p:nvSpPr>
          <p:cNvPr id="12" name="Subtitle 2">
            <a:extLst>
              <a:ext uri="{FF2B5EF4-FFF2-40B4-BE49-F238E27FC236}">
                <a16:creationId xmlns:a16="http://schemas.microsoft.com/office/drawing/2014/main" id="{CF603BEF-88E1-6C37-2E9D-E8B196051F52}"/>
              </a:ext>
            </a:extLst>
          </p:cNvPr>
          <p:cNvSpPr>
            <a:spLocks noGrp="1"/>
          </p:cNvSpPr>
          <p:nvPr>
            <p:ph type="subTitle" idx="1" hasCustomPrompt="1"/>
          </p:nvPr>
        </p:nvSpPr>
        <p:spPr>
          <a:xfrm>
            <a:off x="2104767" y="3275472"/>
            <a:ext cx="7982466" cy="424732"/>
          </a:xfrm>
        </p:spPr>
        <p:txBody>
          <a:bodyPr wrap="square">
            <a:spAutoFit/>
          </a:bodyPr>
          <a:lstStyle>
            <a:lvl1pPr marL="0" indent="0" algn="ctr">
              <a:buNone/>
              <a:defRPr sz="2400" b="1" i="0">
                <a:solidFill>
                  <a:schemeClr val="bg1">
                    <a:lumMod val="50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Presentation Subtitle</a:t>
            </a:r>
          </a:p>
        </p:txBody>
      </p:sp>
    </p:spTree>
    <p:extLst>
      <p:ext uri="{BB962C8B-B14F-4D97-AF65-F5344CB8AC3E}">
        <p14:creationId xmlns:p14="http://schemas.microsoft.com/office/powerpoint/2010/main" val="21946201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afe Slide 2">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CFC1005-8BC9-582B-2790-0F068F780882}"/>
              </a:ext>
            </a:extLst>
          </p:cNvPr>
          <p:cNvPicPr>
            <a:picLocks noChangeAspect="1"/>
          </p:cNvPicPr>
          <p:nvPr userDrawn="1"/>
        </p:nvPicPr>
        <p:blipFill>
          <a:blip r:embed="rId2"/>
          <a:srcRect/>
          <a:stretch/>
        </p:blipFill>
        <p:spPr>
          <a:xfrm>
            <a:off x="3060700" y="71039"/>
            <a:ext cx="6070599" cy="6715922"/>
          </a:xfrm>
          <a:prstGeom prst="rect">
            <a:avLst/>
          </a:prstGeom>
        </p:spPr>
      </p:pic>
    </p:spTree>
    <p:extLst>
      <p:ext uri="{BB962C8B-B14F-4D97-AF65-F5344CB8AC3E}">
        <p14:creationId xmlns:p14="http://schemas.microsoft.com/office/powerpoint/2010/main" val="2447803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afe Slide 3">
    <p:bg>
      <p:bgPr>
        <a:solidFill>
          <a:srgbClr val="BA0C2F"/>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1CA0E72-9C92-B884-816B-CF2DFED68D98}"/>
              </a:ext>
            </a:extLst>
          </p:cNvPr>
          <p:cNvPicPr>
            <a:picLocks noChangeAspect="1"/>
          </p:cNvPicPr>
          <p:nvPr userDrawn="1"/>
        </p:nvPicPr>
        <p:blipFill>
          <a:blip r:embed="rId2"/>
          <a:srcRect/>
          <a:stretch/>
        </p:blipFill>
        <p:spPr>
          <a:xfrm>
            <a:off x="4164281" y="0"/>
            <a:ext cx="3863438" cy="4274132"/>
          </a:xfrm>
          <a:prstGeom prst="rect">
            <a:avLst/>
          </a:prstGeom>
        </p:spPr>
      </p:pic>
      <p:pic>
        <p:nvPicPr>
          <p:cNvPr id="3" name="Picture 2">
            <a:extLst>
              <a:ext uri="{FF2B5EF4-FFF2-40B4-BE49-F238E27FC236}">
                <a16:creationId xmlns:a16="http://schemas.microsoft.com/office/drawing/2014/main" id="{1D697C94-1E78-13B8-3426-F263C1EF6FFD}"/>
              </a:ext>
            </a:extLst>
          </p:cNvPr>
          <p:cNvPicPr>
            <a:picLocks noChangeAspect="1"/>
          </p:cNvPicPr>
          <p:nvPr userDrawn="1"/>
        </p:nvPicPr>
        <p:blipFill>
          <a:blip r:embed="rId3"/>
          <a:srcRect/>
          <a:stretch/>
        </p:blipFill>
        <p:spPr>
          <a:xfrm>
            <a:off x="3592286" y="5665695"/>
            <a:ext cx="5007428" cy="444822"/>
          </a:xfrm>
          <a:prstGeom prst="rect">
            <a:avLst/>
          </a:prstGeom>
        </p:spPr>
      </p:pic>
    </p:spTree>
    <p:extLst>
      <p:ext uri="{BB962C8B-B14F-4D97-AF65-F5344CB8AC3E}">
        <p14:creationId xmlns:p14="http://schemas.microsoft.com/office/powerpoint/2010/main" val="25165255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afe Slide 4">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7009AD7-B5D5-A8AF-9FCD-6809AB144618}"/>
              </a:ext>
            </a:extLst>
          </p:cNvPr>
          <p:cNvPicPr>
            <a:picLocks noChangeAspect="1"/>
          </p:cNvPicPr>
          <p:nvPr userDrawn="1"/>
        </p:nvPicPr>
        <p:blipFill>
          <a:blip r:embed="rId2"/>
          <a:srcRect/>
          <a:stretch/>
        </p:blipFill>
        <p:spPr>
          <a:xfrm>
            <a:off x="4164281" y="0"/>
            <a:ext cx="3863437" cy="4274132"/>
          </a:xfrm>
          <a:prstGeom prst="rect">
            <a:avLst/>
          </a:prstGeom>
        </p:spPr>
      </p:pic>
      <p:pic>
        <p:nvPicPr>
          <p:cNvPr id="13" name="Picture 12">
            <a:extLst>
              <a:ext uri="{FF2B5EF4-FFF2-40B4-BE49-F238E27FC236}">
                <a16:creationId xmlns:a16="http://schemas.microsoft.com/office/drawing/2014/main" id="{FECFCF49-4F6B-012A-9821-F2E80A61AC8A}"/>
              </a:ext>
            </a:extLst>
          </p:cNvPr>
          <p:cNvPicPr>
            <a:picLocks noChangeAspect="1"/>
          </p:cNvPicPr>
          <p:nvPr userDrawn="1"/>
        </p:nvPicPr>
        <p:blipFill>
          <a:blip r:embed="rId3"/>
          <a:srcRect/>
          <a:stretch/>
        </p:blipFill>
        <p:spPr>
          <a:xfrm>
            <a:off x="3592286" y="5667084"/>
            <a:ext cx="5003800" cy="444500"/>
          </a:xfrm>
          <a:prstGeom prst="rect">
            <a:avLst/>
          </a:prstGeom>
        </p:spPr>
      </p:pic>
    </p:spTree>
    <p:extLst>
      <p:ext uri="{BB962C8B-B14F-4D97-AF65-F5344CB8AC3E}">
        <p14:creationId xmlns:p14="http://schemas.microsoft.com/office/powerpoint/2010/main" val="4043342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090CC7C-D0AC-E873-EF09-065C6771CC60}"/>
              </a:ext>
            </a:extLst>
          </p:cNvPr>
          <p:cNvPicPr>
            <a:picLocks noChangeAspect="1"/>
          </p:cNvPicPr>
          <p:nvPr userDrawn="1"/>
        </p:nvPicPr>
        <p:blipFill>
          <a:blip r:embed="rId2">
            <a:alphaModFix amt="30000"/>
          </a:blip>
          <a:srcRect l="7808" t="24526" r="104" b="7051"/>
          <a:stretch/>
        </p:blipFill>
        <p:spPr>
          <a:xfrm>
            <a:off x="0" y="0"/>
            <a:ext cx="12178252" cy="6858001"/>
          </a:xfrm>
          <a:prstGeom prst="rect">
            <a:avLst/>
          </a:prstGeom>
        </p:spPr>
      </p:pic>
      <p:pic>
        <p:nvPicPr>
          <p:cNvPr id="10" name="Picture 9">
            <a:extLst>
              <a:ext uri="{FF2B5EF4-FFF2-40B4-BE49-F238E27FC236}">
                <a16:creationId xmlns:a16="http://schemas.microsoft.com/office/drawing/2014/main" id="{8B96B1E8-697D-0F33-4B23-AC86A41AC741}"/>
              </a:ext>
            </a:extLst>
          </p:cNvPr>
          <p:cNvPicPr>
            <a:picLocks noChangeAspect="1"/>
          </p:cNvPicPr>
          <p:nvPr userDrawn="1"/>
        </p:nvPicPr>
        <p:blipFill>
          <a:blip r:embed="rId3"/>
          <a:stretch>
            <a:fillRect/>
          </a:stretch>
        </p:blipFill>
        <p:spPr>
          <a:xfrm>
            <a:off x="5378970" y="0"/>
            <a:ext cx="1434060" cy="1586504"/>
          </a:xfrm>
          <a:prstGeom prst="rect">
            <a:avLst/>
          </a:prstGeom>
        </p:spPr>
      </p:pic>
      <p:pic>
        <p:nvPicPr>
          <p:cNvPr id="16" name="Picture 15">
            <a:extLst>
              <a:ext uri="{FF2B5EF4-FFF2-40B4-BE49-F238E27FC236}">
                <a16:creationId xmlns:a16="http://schemas.microsoft.com/office/drawing/2014/main" id="{C8D7DECE-7FCE-BE91-8B9D-D9ADEAE32C14}"/>
              </a:ext>
            </a:extLst>
          </p:cNvPr>
          <p:cNvPicPr>
            <a:picLocks noChangeAspect="1"/>
          </p:cNvPicPr>
          <p:nvPr userDrawn="1"/>
        </p:nvPicPr>
        <p:blipFill>
          <a:blip r:embed="rId4"/>
          <a:srcRect/>
          <a:stretch/>
        </p:blipFill>
        <p:spPr>
          <a:xfrm>
            <a:off x="175418" y="6201299"/>
            <a:ext cx="1209675" cy="502920"/>
          </a:xfrm>
          <a:prstGeom prst="rect">
            <a:avLst/>
          </a:prstGeom>
        </p:spPr>
      </p:pic>
      <p:sp>
        <p:nvSpPr>
          <p:cNvPr id="6" name="Title 1">
            <a:extLst>
              <a:ext uri="{FF2B5EF4-FFF2-40B4-BE49-F238E27FC236}">
                <a16:creationId xmlns:a16="http://schemas.microsoft.com/office/drawing/2014/main" id="{2C833A91-A381-3697-AF71-04E7BE0D9789}"/>
              </a:ext>
            </a:extLst>
          </p:cNvPr>
          <p:cNvSpPr>
            <a:spLocks noGrp="1"/>
          </p:cNvSpPr>
          <p:nvPr>
            <p:ph type="ctrTitle" hasCustomPrompt="1"/>
          </p:nvPr>
        </p:nvSpPr>
        <p:spPr>
          <a:xfrm>
            <a:off x="1764735" y="2352142"/>
            <a:ext cx="8662532" cy="923330"/>
          </a:xfrm>
          <a:noFill/>
          <a:ln>
            <a:noFill/>
          </a:ln>
        </p:spPr>
        <p:txBody>
          <a:bodyPr wrap="square" anchor="b" anchorCtr="0">
            <a:spAutoFit/>
          </a:bodyPr>
          <a:lstStyle>
            <a:lvl1pPr marL="0" marR="0" indent="0" algn="ctr" defTabSz="914400" rtl="0" eaLnBrk="1" fontAlgn="base" latinLnBrk="0" hangingPunct="1">
              <a:lnSpc>
                <a:spcPct val="90000"/>
              </a:lnSpc>
              <a:spcBef>
                <a:spcPct val="0"/>
              </a:spcBef>
              <a:spcAft>
                <a:spcPct val="0"/>
              </a:spcAft>
              <a:buClrTx/>
              <a:buSzTx/>
              <a:buFontTx/>
              <a:buNone/>
              <a:tabLst/>
              <a:defRPr lang="en-US" sz="6000" b="1" i="0" kern="1200" cap="all" baseline="0" dirty="0">
                <a:solidFill>
                  <a:srgbClr val="BA0C2F"/>
                </a:solidFill>
                <a:latin typeface="Times New Roman" panose="02020603050405020304" pitchFamily="18" charset="0"/>
                <a:ea typeface="Times New Roman" panose="02020603050405020304" pitchFamily="18" charset="0"/>
                <a:cs typeface="Times New Roman" panose="02020603050405020304" pitchFamily="18" charset="0"/>
              </a:defRPr>
            </a:lvl1pPr>
          </a:lstStyle>
          <a:p>
            <a:r>
              <a:rPr lang="en-US"/>
              <a:t>Presentation title</a:t>
            </a:r>
          </a:p>
        </p:txBody>
      </p:sp>
      <p:sp>
        <p:nvSpPr>
          <p:cNvPr id="7" name="Subtitle 2">
            <a:extLst>
              <a:ext uri="{FF2B5EF4-FFF2-40B4-BE49-F238E27FC236}">
                <a16:creationId xmlns:a16="http://schemas.microsoft.com/office/drawing/2014/main" id="{742BE60D-C747-7132-D6A0-97CF38304A08}"/>
              </a:ext>
            </a:extLst>
          </p:cNvPr>
          <p:cNvSpPr>
            <a:spLocks noGrp="1"/>
          </p:cNvSpPr>
          <p:nvPr>
            <p:ph type="subTitle" idx="1" hasCustomPrompt="1"/>
          </p:nvPr>
        </p:nvSpPr>
        <p:spPr>
          <a:xfrm>
            <a:off x="2104767" y="3275472"/>
            <a:ext cx="7982466" cy="424732"/>
          </a:xfrm>
        </p:spPr>
        <p:txBody>
          <a:bodyPr wrap="square">
            <a:spAutoFit/>
          </a:bodyPr>
          <a:lstStyle>
            <a:lvl1pPr marL="0" indent="0" algn="ctr">
              <a:buNone/>
              <a:defRPr sz="2400" b="1" i="0">
                <a:solidFill>
                  <a:schemeClr val="bg1">
                    <a:lumMod val="50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Presentation Subtitle</a:t>
            </a:r>
          </a:p>
        </p:txBody>
      </p:sp>
    </p:spTree>
    <p:extLst>
      <p:ext uri="{BB962C8B-B14F-4D97-AF65-F5344CB8AC3E}">
        <p14:creationId xmlns:p14="http://schemas.microsoft.com/office/powerpoint/2010/main" val="286227817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98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D8A2A6E-9524-673D-ADEF-11E1C645056A}"/>
              </a:ext>
            </a:extLst>
          </p:cNvPr>
          <p:cNvPicPr>
            <a:picLocks noChangeAspect="1"/>
          </p:cNvPicPr>
          <p:nvPr userDrawn="1"/>
        </p:nvPicPr>
        <p:blipFill>
          <a:blip r:embed="rId2"/>
          <a:srcRect l="7808" t="24507" b="7016"/>
          <a:stretch/>
        </p:blipFill>
        <p:spPr>
          <a:xfrm>
            <a:off x="0" y="0"/>
            <a:ext cx="12192030" cy="6858000"/>
          </a:xfrm>
          <a:prstGeom prst="rect">
            <a:avLst/>
          </a:prstGeom>
        </p:spPr>
      </p:pic>
      <p:pic>
        <p:nvPicPr>
          <p:cNvPr id="10" name="Picture 9">
            <a:extLst>
              <a:ext uri="{FF2B5EF4-FFF2-40B4-BE49-F238E27FC236}">
                <a16:creationId xmlns:a16="http://schemas.microsoft.com/office/drawing/2014/main" id="{8B96B1E8-697D-0F33-4B23-AC86A41AC741}"/>
              </a:ext>
            </a:extLst>
          </p:cNvPr>
          <p:cNvPicPr>
            <a:picLocks noChangeAspect="1"/>
          </p:cNvPicPr>
          <p:nvPr userDrawn="1"/>
        </p:nvPicPr>
        <p:blipFill>
          <a:blip r:embed="rId3"/>
          <a:stretch>
            <a:fillRect/>
          </a:stretch>
        </p:blipFill>
        <p:spPr>
          <a:xfrm>
            <a:off x="5378970" y="0"/>
            <a:ext cx="1434060" cy="1586504"/>
          </a:xfrm>
          <a:prstGeom prst="rect">
            <a:avLst/>
          </a:prstGeom>
        </p:spPr>
      </p:pic>
      <p:pic>
        <p:nvPicPr>
          <p:cNvPr id="16" name="Picture 15">
            <a:extLst>
              <a:ext uri="{FF2B5EF4-FFF2-40B4-BE49-F238E27FC236}">
                <a16:creationId xmlns:a16="http://schemas.microsoft.com/office/drawing/2014/main" id="{C8D7DECE-7FCE-BE91-8B9D-D9ADEAE32C14}"/>
              </a:ext>
            </a:extLst>
          </p:cNvPr>
          <p:cNvPicPr>
            <a:picLocks noChangeAspect="1"/>
          </p:cNvPicPr>
          <p:nvPr userDrawn="1"/>
        </p:nvPicPr>
        <p:blipFill>
          <a:blip r:embed="rId4"/>
          <a:srcRect/>
          <a:stretch/>
        </p:blipFill>
        <p:spPr>
          <a:xfrm>
            <a:off x="175418" y="6201299"/>
            <a:ext cx="1209675" cy="502920"/>
          </a:xfrm>
          <a:prstGeom prst="rect">
            <a:avLst/>
          </a:prstGeom>
        </p:spPr>
      </p:pic>
      <p:sp>
        <p:nvSpPr>
          <p:cNvPr id="3" name="Title 1">
            <a:extLst>
              <a:ext uri="{FF2B5EF4-FFF2-40B4-BE49-F238E27FC236}">
                <a16:creationId xmlns:a16="http://schemas.microsoft.com/office/drawing/2014/main" id="{5BEB0A9D-3557-8DE0-17F0-F65860443839}"/>
              </a:ext>
            </a:extLst>
          </p:cNvPr>
          <p:cNvSpPr>
            <a:spLocks noGrp="1"/>
          </p:cNvSpPr>
          <p:nvPr>
            <p:ph type="ctrTitle" hasCustomPrompt="1"/>
          </p:nvPr>
        </p:nvSpPr>
        <p:spPr>
          <a:xfrm>
            <a:off x="1764735" y="2352142"/>
            <a:ext cx="8662532" cy="923330"/>
          </a:xfrm>
          <a:noFill/>
          <a:ln>
            <a:noFill/>
          </a:ln>
        </p:spPr>
        <p:txBody>
          <a:bodyPr wrap="square" anchor="b" anchorCtr="0">
            <a:spAutoFit/>
          </a:bodyPr>
          <a:lstStyle>
            <a:lvl1pPr marL="0" marR="0" indent="0" algn="ctr" defTabSz="914400" rtl="0" eaLnBrk="1" fontAlgn="base" latinLnBrk="0" hangingPunct="1">
              <a:lnSpc>
                <a:spcPct val="90000"/>
              </a:lnSpc>
              <a:spcBef>
                <a:spcPct val="0"/>
              </a:spcBef>
              <a:spcAft>
                <a:spcPct val="0"/>
              </a:spcAft>
              <a:buClrTx/>
              <a:buSzTx/>
              <a:buFontTx/>
              <a:buNone/>
              <a:tabLst/>
              <a:defRPr lang="en-US" sz="6000" b="1" i="0" kern="1200" cap="all" baseline="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defRPr>
            </a:lvl1pPr>
          </a:lstStyle>
          <a:p>
            <a:r>
              <a:rPr lang="en-US"/>
              <a:t>Presentation title</a:t>
            </a:r>
          </a:p>
        </p:txBody>
      </p:sp>
      <p:sp>
        <p:nvSpPr>
          <p:cNvPr id="4" name="Subtitle 2">
            <a:extLst>
              <a:ext uri="{FF2B5EF4-FFF2-40B4-BE49-F238E27FC236}">
                <a16:creationId xmlns:a16="http://schemas.microsoft.com/office/drawing/2014/main" id="{E725C3B0-6DC8-1539-D192-24FA20EC905B}"/>
              </a:ext>
            </a:extLst>
          </p:cNvPr>
          <p:cNvSpPr>
            <a:spLocks noGrp="1"/>
          </p:cNvSpPr>
          <p:nvPr>
            <p:ph type="subTitle" idx="1" hasCustomPrompt="1"/>
          </p:nvPr>
        </p:nvSpPr>
        <p:spPr>
          <a:xfrm>
            <a:off x="2104767" y="3275472"/>
            <a:ext cx="7982466" cy="424732"/>
          </a:xfrm>
        </p:spPr>
        <p:txBody>
          <a:bodyPr wrap="square">
            <a:spAutoFit/>
          </a:bodyPr>
          <a:lstStyle>
            <a:lvl1pPr marL="0" indent="0" algn="ctr">
              <a:buNone/>
              <a:defRPr sz="2400" b="1" i="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Presentation Subtitle</a:t>
            </a:r>
          </a:p>
        </p:txBody>
      </p:sp>
    </p:spTree>
    <p:extLst>
      <p:ext uri="{BB962C8B-B14F-4D97-AF65-F5344CB8AC3E}">
        <p14:creationId xmlns:p14="http://schemas.microsoft.com/office/powerpoint/2010/main" val="184956653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984"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
    <p:bg>
      <p:bgPr>
        <a:solidFill>
          <a:srgbClr val="BA0C2F"/>
        </a:solidFill>
        <a:effectLst/>
      </p:bgPr>
    </p:bg>
    <p:spTree>
      <p:nvGrpSpPr>
        <p:cNvPr id="1" name=""/>
        <p:cNvGrpSpPr/>
        <p:nvPr/>
      </p:nvGrpSpPr>
      <p:grpSpPr>
        <a:xfrm>
          <a:off x="0" y="0"/>
          <a:ext cx="0" cy="0"/>
          <a:chOff x="0" y="0"/>
          <a:chExt cx="0" cy="0"/>
        </a:xfrm>
      </p:grpSpPr>
      <p:sp>
        <p:nvSpPr>
          <p:cNvPr id="14" name="Right Triangle 13">
            <a:extLst>
              <a:ext uri="{FF2B5EF4-FFF2-40B4-BE49-F238E27FC236}">
                <a16:creationId xmlns:a16="http://schemas.microsoft.com/office/drawing/2014/main" id="{E0C995F8-DB9F-0EA7-532C-37A854DB47C3}"/>
              </a:ext>
            </a:extLst>
          </p:cNvPr>
          <p:cNvSpPr/>
          <p:nvPr userDrawn="1"/>
        </p:nvSpPr>
        <p:spPr>
          <a:xfrm>
            <a:off x="0" y="5410200"/>
            <a:ext cx="2406650" cy="1447800"/>
          </a:xfrm>
          <a:prstGeom prst="r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531FA99D-CC57-FE0B-9F86-169E24D6B48F}"/>
              </a:ext>
            </a:extLst>
          </p:cNvPr>
          <p:cNvPicPr>
            <a:picLocks noChangeAspect="1"/>
          </p:cNvPicPr>
          <p:nvPr userDrawn="1"/>
        </p:nvPicPr>
        <p:blipFill>
          <a:blip r:embed="rId2"/>
          <a:srcRect/>
          <a:stretch/>
        </p:blipFill>
        <p:spPr>
          <a:xfrm>
            <a:off x="484853" y="504090"/>
            <a:ext cx="916053" cy="1061313"/>
          </a:xfrm>
          <a:prstGeom prst="rect">
            <a:avLst/>
          </a:prstGeom>
        </p:spPr>
      </p:pic>
      <p:pic>
        <p:nvPicPr>
          <p:cNvPr id="16" name="Picture 15">
            <a:extLst>
              <a:ext uri="{FF2B5EF4-FFF2-40B4-BE49-F238E27FC236}">
                <a16:creationId xmlns:a16="http://schemas.microsoft.com/office/drawing/2014/main" id="{CE9B00B7-6C35-943A-C2B6-6B58988D586B}"/>
              </a:ext>
            </a:extLst>
          </p:cNvPr>
          <p:cNvPicPr>
            <a:picLocks noChangeAspect="1"/>
          </p:cNvPicPr>
          <p:nvPr userDrawn="1"/>
        </p:nvPicPr>
        <p:blipFill>
          <a:blip r:embed="rId3"/>
          <a:srcRect/>
          <a:stretch/>
        </p:blipFill>
        <p:spPr>
          <a:xfrm>
            <a:off x="175418" y="6201299"/>
            <a:ext cx="1209675" cy="502920"/>
          </a:xfrm>
          <a:prstGeom prst="rect">
            <a:avLst/>
          </a:prstGeom>
        </p:spPr>
      </p:pic>
      <p:sp>
        <p:nvSpPr>
          <p:cNvPr id="2" name="Title 1">
            <a:extLst>
              <a:ext uri="{FF2B5EF4-FFF2-40B4-BE49-F238E27FC236}">
                <a16:creationId xmlns:a16="http://schemas.microsoft.com/office/drawing/2014/main" id="{2DBC8535-024E-3188-872E-1A5565CD3D9E}"/>
              </a:ext>
            </a:extLst>
          </p:cNvPr>
          <p:cNvSpPr>
            <a:spLocks noGrp="1"/>
          </p:cNvSpPr>
          <p:nvPr>
            <p:ph type="ctrTitle" hasCustomPrompt="1"/>
          </p:nvPr>
        </p:nvSpPr>
        <p:spPr>
          <a:xfrm>
            <a:off x="1764735" y="2352142"/>
            <a:ext cx="8662532" cy="923330"/>
          </a:xfrm>
          <a:noFill/>
          <a:ln>
            <a:noFill/>
          </a:ln>
        </p:spPr>
        <p:txBody>
          <a:bodyPr wrap="square" anchor="b" anchorCtr="0">
            <a:spAutoFit/>
          </a:bodyPr>
          <a:lstStyle>
            <a:lvl1pPr marL="0" marR="0" indent="0" algn="ctr" defTabSz="914400" rtl="0" eaLnBrk="1" fontAlgn="base" latinLnBrk="0" hangingPunct="1">
              <a:lnSpc>
                <a:spcPct val="90000"/>
              </a:lnSpc>
              <a:spcBef>
                <a:spcPct val="0"/>
              </a:spcBef>
              <a:spcAft>
                <a:spcPct val="0"/>
              </a:spcAft>
              <a:buClrTx/>
              <a:buSzTx/>
              <a:buFontTx/>
              <a:buNone/>
              <a:tabLst/>
              <a:defRPr lang="en-US" sz="6000" b="1" i="0" kern="1200" cap="all" baseline="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defRPr>
            </a:lvl1pPr>
          </a:lstStyle>
          <a:p>
            <a:r>
              <a:rPr lang="en-US"/>
              <a:t>Presentation title</a:t>
            </a:r>
          </a:p>
        </p:txBody>
      </p:sp>
      <p:sp>
        <p:nvSpPr>
          <p:cNvPr id="3" name="Subtitle 2">
            <a:extLst>
              <a:ext uri="{FF2B5EF4-FFF2-40B4-BE49-F238E27FC236}">
                <a16:creationId xmlns:a16="http://schemas.microsoft.com/office/drawing/2014/main" id="{D3BA3FA6-51AB-5829-F255-34538819AF96}"/>
              </a:ext>
            </a:extLst>
          </p:cNvPr>
          <p:cNvSpPr>
            <a:spLocks noGrp="1"/>
          </p:cNvSpPr>
          <p:nvPr>
            <p:ph type="subTitle" idx="1" hasCustomPrompt="1"/>
          </p:nvPr>
        </p:nvSpPr>
        <p:spPr>
          <a:xfrm>
            <a:off x="2104767" y="3275472"/>
            <a:ext cx="7982466" cy="424732"/>
          </a:xfrm>
        </p:spPr>
        <p:txBody>
          <a:bodyPr wrap="square">
            <a:spAutoFit/>
          </a:bodyPr>
          <a:lstStyle>
            <a:lvl1pPr marL="0" indent="0" algn="ctr">
              <a:buNone/>
              <a:defRPr sz="2400" b="1" i="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Presentation Subtitle</a:t>
            </a:r>
          </a:p>
        </p:txBody>
      </p:sp>
    </p:spTree>
    <p:extLst>
      <p:ext uri="{BB962C8B-B14F-4D97-AF65-F5344CB8AC3E}">
        <p14:creationId xmlns:p14="http://schemas.microsoft.com/office/powerpoint/2010/main" val="189425085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1176"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ody 1">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6A12DD0-35CD-8258-786D-5299A83CFCFB}"/>
              </a:ext>
            </a:extLst>
          </p:cNvPr>
          <p:cNvPicPr>
            <a:picLocks noChangeAspect="1"/>
          </p:cNvPicPr>
          <p:nvPr userDrawn="1"/>
        </p:nvPicPr>
        <p:blipFill>
          <a:blip r:embed="rId2"/>
          <a:stretch>
            <a:fillRect/>
          </a:stretch>
        </p:blipFill>
        <p:spPr>
          <a:xfrm>
            <a:off x="-1" y="0"/>
            <a:ext cx="1320671" cy="1461062"/>
          </a:xfrm>
          <a:prstGeom prst="rect">
            <a:avLst/>
          </a:prstGeom>
        </p:spPr>
      </p:pic>
      <p:sp>
        <p:nvSpPr>
          <p:cNvPr id="3" name="Rectangle 2">
            <a:extLst>
              <a:ext uri="{FF2B5EF4-FFF2-40B4-BE49-F238E27FC236}">
                <a16:creationId xmlns:a16="http://schemas.microsoft.com/office/drawing/2014/main" id="{C0244641-BA60-F19A-0593-3D163E89E470}"/>
              </a:ext>
            </a:extLst>
          </p:cNvPr>
          <p:cNvSpPr/>
          <p:nvPr userDrawn="1"/>
        </p:nvSpPr>
        <p:spPr>
          <a:xfrm>
            <a:off x="-1" y="6417098"/>
            <a:ext cx="12191999" cy="438148"/>
          </a:xfrm>
          <a:prstGeom prst="rect">
            <a:avLst/>
          </a:prstGeom>
          <a:solidFill>
            <a:srgbClr val="BA0C2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94BD33D7-0937-B3B8-043F-9A50CA84F040}"/>
              </a:ext>
            </a:extLst>
          </p:cNvPr>
          <p:cNvPicPr>
            <a:picLocks noChangeAspect="1"/>
          </p:cNvPicPr>
          <p:nvPr userDrawn="1"/>
        </p:nvPicPr>
        <p:blipFill>
          <a:blip r:embed="rId3"/>
          <a:srcRect/>
          <a:stretch/>
        </p:blipFill>
        <p:spPr>
          <a:xfrm>
            <a:off x="55497" y="6384712"/>
            <a:ext cx="1209675" cy="502920"/>
          </a:xfrm>
          <a:prstGeom prst="rect">
            <a:avLst/>
          </a:prstGeom>
        </p:spPr>
      </p:pic>
      <p:sp>
        <p:nvSpPr>
          <p:cNvPr id="5" name="Text Placeholder 6">
            <a:extLst>
              <a:ext uri="{FF2B5EF4-FFF2-40B4-BE49-F238E27FC236}">
                <a16:creationId xmlns:a16="http://schemas.microsoft.com/office/drawing/2014/main" id="{21CDF2CC-075B-8839-4C75-1A28074DDF0D}"/>
              </a:ext>
            </a:extLst>
          </p:cNvPr>
          <p:cNvSpPr>
            <a:spLocks noGrp="1"/>
          </p:cNvSpPr>
          <p:nvPr>
            <p:ph type="body" sz="quarter" idx="10" hasCustomPrompt="1"/>
          </p:nvPr>
        </p:nvSpPr>
        <p:spPr>
          <a:xfrm>
            <a:off x="8794750" y="6469973"/>
            <a:ext cx="3322515" cy="166199"/>
          </a:xfrm>
        </p:spPr>
        <p:txBody>
          <a:bodyPr wrap="square" lIns="0" tIns="0" rIns="0" bIns="0">
            <a:spAutoFit/>
          </a:bodyPr>
          <a:lstStyle>
            <a:lvl1pPr marL="0" indent="0" algn="r">
              <a:buNone/>
              <a:defRPr sz="12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Presentation Title</a:t>
            </a:r>
          </a:p>
        </p:txBody>
      </p:sp>
      <p:sp>
        <p:nvSpPr>
          <p:cNvPr id="6" name="Text Placeholder 6">
            <a:extLst>
              <a:ext uri="{FF2B5EF4-FFF2-40B4-BE49-F238E27FC236}">
                <a16:creationId xmlns:a16="http://schemas.microsoft.com/office/drawing/2014/main" id="{91BC7104-84D0-4684-D2CE-8A7B2650E271}"/>
              </a:ext>
            </a:extLst>
          </p:cNvPr>
          <p:cNvSpPr>
            <a:spLocks noGrp="1"/>
          </p:cNvSpPr>
          <p:nvPr>
            <p:ph type="body" sz="quarter" idx="11" hasCustomPrompt="1"/>
          </p:nvPr>
        </p:nvSpPr>
        <p:spPr>
          <a:xfrm>
            <a:off x="8794750" y="6642441"/>
            <a:ext cx="3322515" cy="166199"/>
          </a:xfrm>
        </p:spPr>
        <p:txBody>
          <a:bodyPr wrap="square" lIns="0" tIns="0" rIns="0" bIns="0">
            <a:spAutoFit/>
          </a:bodyPr>
          <a:lstStyle>
            <a:lvl1pPr marL="0" indent="0" algn="r">
              <a:buNone/>
              <a:defRPr sz="1200" b="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Presentation Subtitle</a:t>
            </a:r>
          </a:p>
        </p:txBody>
      </p:sp>
      <p:sp>
        <p:nvSpPr>
          <p:cNvPr id="8" name="Slide Number Placeholder 6">
            <a:extLst>
              <a:ext uri="{FF2B5EF4-FFF2-40B4-BE49-F238E27FC236}">
                <a16:creationId xmlns:a16="http://schemas.microsoft.com/office/drawing/2014/main" id="{1953A5A0-BD55-846C-C820-82BA430A8780}"/>
              </a:ext>
            </a:extLst>
          </p:cNvPr>
          <p:cNvSpPr>
            <a:spLocks noGrp="1"/>
          </p:cNvSpPr>
          <p:nvPr>
            <p:ph type="sldNum" sz="quarter" idx="4"/>
          </p:nvPr>
        </p:nvSpPr>
        <p:spPr>
          <a:xfrm>
            <a:off x="5727700" y="6538913"/>
            <a:ext cx="736600" cy="188540"/>
          </a:xfrm>
          <a:prstGeom prst="rect">
            <a:avLst/>
          </a:prstGeom>
        </p:spPr>
        <p:txBody>
          <a:bodyPr vert="horz" lIns="91440" tIns="45720" rIns="91440" bIns="45720" rtlCol="0" anchor="ctr"/>
          <a:lstStyle>
            <a:lvl1pPr algn="ctr">
              <a:defRPr sz="1200" b="1" i="0">
                <a:solidFill>
                  <a:schemeClr val="tx1">
                    <a:tint val="82000"/>
                  </a:schemeClr>
                </a:solidFill>
                <a:latin typeface="Arial" panose="020B0604020202020204" pitchFamily="34" charset="0"/>
                <a:cs typeface="Arial" panose="020B0604020202020204" pitchFamily="34" charset="0"/>
              </a:defRPr>
            </a:lvl1pPr>
          </a:lstStyle>
          <a:p>
            <a:fld id="{B477BE95-BAA2-FE4F-9C92-42659BBDB963}" type="slidenum">
              <a:rPr lang="en-US" altLang="en-US" smtClean="0"/>
              <a:pPr/>
              <a:t>‹#›</a:t>
            </a:fld>
            <a:endParaRPr lang="en-US"/>
          </a:p>
        </p:txBody>
      </p:sp>
    </p:spTree>
    <p:extLst>
      <p:ext uri="{BB962C8B-B14F-4D97-AF65-F5344CB8AC3E}">
        <p14:creationId xmlns:p14="http://schemas.microsoft.com/office/powerpoint/2010/main" val="17195608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ody 2">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A20C1AE-E64B-1AFA-235B-A21D0082A696}"/>
              </a:ext>
            </a:extLst>
          </p:cNvPr>
          <p:cNvPicPr>
            <a:picLocks noChangeAspect="1"/>
          </p:cNvPicPr>
          <p:nvPr userDrawn="1"/>
        </p:nvPicPr>
        <p:blipFill>
          <a:blip r:embed="rId2">
            <a:alphaModFix amt="30000"/>
          </a:blip>
          <a:srcRect l="7848" t="24526" r="63" b="7051"/>
          <a:stretch/>
        </p:blipFill>
        <p:spPr>
          <a:xfrm>
            <a:off x="13748" y="-1"/>
            <a:ext cx="12178252" cy="6858001"/>
          </a:xfrm>
          <a:prstGeom prst="rect">
            <a:avLst/>
          </a:prstGeom>
        </p:spPr>
      </p:pic>
      <p:sp>
        <p:nvSpPr>
          <p:cNvPr id="9" name="Rectangle 8">
            <a:extLst>
              <a:ext uri="{FF2B5EF4-FFF2-40B4-BE49-F238E27FC236}">
                <a16:creationId xmlns:a16="http://schemas.microsoft.com/office/drawing/2014/main" id="{BD46B9F4-E15B-929C-78BE-15D79A3ED97E}"/>
              </a:ext>
            </a:extLst>
          </p:cNvPr>
          <p:cNvSpPr/>
          <p:nvPr userDrawn="1"/>
        </p:nvSpPr>
        <p:spPr>
          <a:xfrm>
            <a:off x="-1" y="6417098"/>
            <a:ext cx="12191999" cy="438148"/>
          </a:xfrm>
          <a:prstGeom prst="rect">
            <a:avLst/>
          </a:prstGeom>
          <a:solidFill>
            <a:srgbClr val="BA0C2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EEDC832F-8589-7D11-94F8-2212F534D014}"/>
              </a:ext>
            </a:extLst>
          </p:cNvPr>
          <p:cNvPicPr>
            <a:picLocks noChangeAspect="1"/>
          </p:cNvPicPr>
          <p:nvPr userDrawn="1"/>
        </p:nvPicPr>
        <p:blipFill>
          <a:blip r:embed="rId3"/>
          <a:srcRect/>
          <a:stretch/>
        </p:blipFill>
        <p:spPr>
          <a:xfrm>
            <a:off x="55497" y="6384712"/>
            <a:ext cx="1209675" cy="502920"/>
          </a:xfrm>
          <a:prstGeom prst="rect">
            <a:avLst/>
          </a:prstGeom>
        </p:spPr>
      </p:pic>
      <p:pic>
        <p:nvPicPr>
          <p:cNvPr id="12" name="Picture 11">
            <a:extLst>
              <a:ext uri="{FF2B5EF4-FFF2-40B4-BE49-F238E27FC236}">
                <a16:creationId xmlns:a16="http://schemas.microsoft.com/office/drawing/2014/main" id="{96A12DD0-35CD-8258-786D-5299A83CFCFB}"/>
              </a:ext>
            </a:extLst>
          </p:cNvPr>
          <p:cNvPicPr>
            <a:picLocks noChangeAspect="1"/>
          </p:cNvPicPr>
          <p:nvPr userDrawn="1"/>
        </p:nvPicPr>
        <p:blipFill>
          <a:blip r:embed="rId4"/>
          <a:stretch>
            <a:fillRect/>
          </a:stretch>
        </p:blipFill>
        <p:spPr>
          <a:xfrm>
            <a:off x="-1" y="0"/>
            <a:ext cx="1320671" cy="1461062"/>
          </a:xfrm>
          <a:prstGeom prst="rect">
            <a:avLst/>
          </a:prstGeom>
        </p:spPr>
      </p:pic>
      <p:sp>
        <p:nvSpPr>
          <p:cNvPr id="5" name="Text Placeholder 6">
            <a:extLst>
              <a:ext uri="{FF2B5EF4-FFF2-40B4-BE49-F238E27FC236}">
                <a16:creationId xmlns:a16="http://schemas.microsoft.com/office/drawing/2014/main" id="{A094788E-4019-D41F-4BD2-7BBAF4E517DB}"/>
              </a:ext>
            </a:extLst>
          </p:cNvPr>
          <p:cNvSpPr>
            <a:spLocks noGrp="1"/>
          </p:cNvSpPr>
          <p:nvPr>
            <p:ph type="body" sz="quarter" idx="10" hasCustomPrompt="1"/>
          </p:nvPr>
        </p:nvSpPr>
        <p:spPr>
          <a:xfrm>
            <a:off x="8794750" y="6469973"/>
            <a:ext cx="3322515" cy="166199"/>
          </a:xfrm>
        </p:spPr>
        <p:txBody>
          <a:bodyPr wrap="square" lIns="0" tIns="0" rIns="0" bIns="0">
            <a:spAutoFit/>
          </a:bodyPr>
          <a:lstStyle>
            <a:lvl1pPr marL="0" indent="0" algn="r">
              <a:buNone/>
              <a:defRPr sz="12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Presentation Title</a:t>
            </a:r>
          </a:p>
        </p:txBody>
      </p:sp>
      <p:sp>
        <p:nvSpPr>
          <p:cNvPr id="6" name="Text Placeholder 6">
            <a:extLst>
              <a:ext uri="{FF2B5EF4-FFF2-40B4-BE49-F238E27FC236}">
                <a16:creationId xmlns:a16="http://schemas.microsoft.com/office/drawing/2014/main" id="{E1CD309B-9AEB-D89A-921D-07DE058480B3}"/>
              </a:ext>
            </a:extLst>
          </p:cNvPr>
          <p:cNvSpPr>
            <a:spLocks noGrp="1"/>
          </p:cNvSpPr>
          <p:nvPr>
            <p:ph type="body" sz="quarter" idx="11" hasCustomPrompt="1"/>
          </p:nvPr>
        </p:nvSpPr>
        <p:spPr>
          <a:xfrm>
            <a:off x="8794750" y="6642441"/>
            <a:ext cx="3322515" cy="166199"/>
          </a:xfrm>
        </p:spPr>
        <p:txBody>
          <a:bodyPr wrap="square" lIns="0" tIns="0" rIns="0" bIns="0">
            <a:spAutoFit/>
          </a:bodyPr>
          <a:lstStyle>
            <a:lvl1pPr marL="0" indent="0" algn="r">
              <a:buNone/>
              <a:defRPr sz="1200" b="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Presentation Subtitle</a:t>
            </a:r>
          </a:p>
        </p:txBody>
      </p:sp>
      <p:sp>
        <p:nvSpPr>
          <p:cNvPr id="7" name="Slide Number Placeholder 6">
            <a:extLst>
              <a:ext uri="{FF2B5EF4-FFF2-40B4-BE49-F238E27FC236}">
                <a16:creationId xmlns:a16="http://schemas.microsoft.com/office/drawing/2014/main" id="{8D33E4FB-A0D6-C294-A14A-C8DDFD709C24}"/>
              </a:ext>
            </a:extLst>
          </p:cNvPr>
          <p:cNvSpPr>
            <a:spLocks noGrp="1"/>
          </p:cNvSpPr>
          <p:nvPr>
            <p:ph type="sldNum" sz="quarter" idx="4"/>
          </p:nvPr>
        </p:nvSpPr>
        <p:spPr>
          <a:xfrm>
            <a:off x="5727700" y="6538913"/>
            <a:ext cx="736600" cy="188540"/>
          </a:xfrm>
          <a:prstGeom prst="rect">
            <a:avLst/>
          </a:prstGeom>
        </p:spPr>
        <p:txBody>
          <a:bodyPr vert="horz" lIns="91440" tIns="45720" rIns="91440" bIns="45720" rtlCol="0" anchor="ctr"/>
          <a:lstStyle>
            <a:lvl1pPr algn="ctr">
              <a:defRPr sz="1200" b="1" i="0">
                <a:solidFill>
                  <a:schemeClr val="tx1">
                    <a:tint val="82000"/>
                  </a:schemeClr>
                </a:solidFill>
                <a:latin typeface="Arial" panose="020B0604020202020204" pitchFamily="34" charset="0"/>
                <a:cs typeface="Arial" panose="020B0604020202020204" pitchFamily="34" charset="0"/>
              </a:defRPr>
            </a:lvl1pPr>
          </a:lstStyle>
          <a:p>
            <a:fld id="{B477BE95-BAA2-FE4F-9C92-42659BBDB963}" type="slidenum">
              <a:rPr lang="en-US" altLang="en-US" smtClean="0"/>
              <a:pPr/>
              <a:t>‹#›</a:t>
            </a:fld>
            <a:endParaRPr lang="en-US"/>
          </a:p>
        </p:txBody>
      </p:sp>
    </p:spTree>
    <p:extLst>
      <p:ext uri="{BB962C8B-B14F-4D97-AF65-F5344CB8AC3E}">
        <p14:creationId xmlns:p14="http://schemas.microsoft.com/office/powerpoint/2010/main" val="41496774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dy 3">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6A12DD0-35CD-8258-786D-5299A83CFCFB}"/>
              </a:ext>
            </a:extLst>
          </p:cNvPr>
          <p:cNvPicPr>
            <a:picLocks noChangeAspect="1"/>
          </p:cNvPicPr>
          <p:nvPr userDrawn="1"/>
        </p:nvPicPr>
        <p:blipFill>
          <a:blip r:embed="rId2"/>
          <a:stretch>
            <a:fillRect/>
          </a:stretch>
        </p:blipFill>
        <p:spPr>
          <a:xfrm>
            <a:off x="-1" y="0"/>
            <a:ext cx="1320671" cy="1461062"/>
          </a:xfrm>
          <a:prstGeom prst="rect">
            <a:avLst/>
          </a:prstGeom>
        </p:spPr>
      </p:pic>
      <p:sp>
        <p:nvSpPr>
          <p:cNvPr id="2" name="Rectangle 1">
            <a:extLst>
              <a:ext uri="{FF2B5EF4-FFF2-40B4-BE49-F238E27FC236}">
                <a16:creationId xmlns:a16="http://schemas.microsoft.com/office/drawing/2014/main" id="{CF9F6C5B-0A75-DB41-EED6-83F5D18A2201}"/>
              </a:ext>
            </a:extLst>
          </p:cNvPr>
          <p:cNvSpPr/>
          <p:nvPr userDrawn="1"/>
        </p:nvSpPr>
        <p:spPr>
          <a:xfrm>
            <a:off x="-1" y="6417098"/>
            <a:ext cx="12191999" cy="438148"/>
          </a:xfrm>
          <a:prstGeom prst="rect">
            <a:avLst/>
          </a:prstGeom>
          <a:solidFill>
            <a:srgbClr val="BA0C2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3597C8DA-3804-CE91-28FD-9D5CFE1813EE}"/>
              </a:ext>
            </a:extLst>
          </p:cNvPr>
          <p:cNvPicPr>
            <a:picLocks noChangeAspect="1"/>
          </p:cNvPicPr>
          <p:nvPr userDrawn="1"/>
        </p:nvPicPr>
        <p:blipFill>
          <a:blip r:embed="rId3"/>
          <a:srcRect/>
          <a:stretch/>
        </p:blipFill>
        <p:spPr>
          <a:xfrm>
            <a:off x="5491161" y="6384712"/>
            <a:ext cx="1209675" cy="502920"/>
          </a:xfrm>
          <a:prstGeom prst="rect">
            <a:avLst/>
          </a:prstGeom>
        </p:spPr>
      </p:pic>
      <p:sp>
        <p:nvSpPr>
          <p:cNvPr id="9" name="Slide Number Placeholder 6">
            <a:extLst>
              <a:ext uri="{FF2B5EF4-FFF2-40B4-BE49-F238E27FC236}">
                <a16:creationId xmlns:a16="http://schemas.microsoft.com/office/drawing/2014/main" id="{94BA2BF2-3546-BB28-8490-818D8A49CC0B}"/>
              </a:ext>
            </a:extLst>
          </p:cNvPr>
          <p:cNvSpPr>
            <a:spLocks noGrp="1"/>
          </p:cNvSpPr>
          <p:nvPr>
            <p:ph type="sldNum" sz="quarter" idx="4"/>
          </p:nvPr>
        </p:nvSpPr>
        <p:spPr>
          <a:xfrm>
            <a:off x="11337100" y="6538913"/>
            <a:ext cx="736600" cy="188540"/>
          </a:xfrm>
          <a:prstGeom prst="rect">
            <a:avLst/>
          </a:prstGeom>
        </p:spPr>
        <p:txBody>
          <a:bodyPr vert="horz" lIns="91440" tIns="45720" rIns="91440" bIns="45720" rtlCol="0" anchor="ctr"/>
          <a:lstStyle>
            <a:lvl1pPr algn="ctr">
              <a:defRPr sz="1200" b="1" i="0">
                <a:solidFill>
                  <a:schemeClr val="tx1">
                    <a:tint val="82000"/>
                  </a:schemeClr>
                </a:solidFill>
                <a:latin typeface="Arial" panose="020B0604020202020204" pitchFamily="34" charset="0"/>
                <a:cs typeface="Arial" panose="020B0604020202020204" pitchFamily="34" charset="0"/>
              </a:defRPr>
            </a:lvl1pPr>
          </a:lstStyle>
          <a:p>
            <a:fld id="{B477BE95-BAA2-FE4F-9C92-42659BBDB963}" type="slidenum">
              <a:rPr lang="en-US" altLang="en-US" smtClean="0"/>
              <a:pPr/>
              <a:t>‹#›</a:t>
            </a:fld>
            <a:endParaRPr lang="en-US"/>
          </a:p>
        </p:txBody>
      </p:sp>
    </p:spTree>
    <p:extLst>
      <p:ext uri="{BB962C8B-B14F-4D97-AF65-F5344CB8AC3E}">
        <p14:creationId xmlns:p14="http://schemas.microsoft.com/office/powerpoint/2010/main" val="7533817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dy 4">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504E705-02DF-2341-9B0C-B4DEA6919844}"/>
              </a:ext>
            </a:extLst>
          </p:cNvPr>
          <p:cNvPicPr>
            <a:picLocks noChangeAspect="1"/>
          </p:cNvPicPr>
          <p:nvPr userDrawn="1"/>
        </p:nvPicPr>
        <p:blipFill>
          <a:blip r:embed="rId2">
            <a:alphaModFix amt="30000"/>
          </a:blip>
          <a:srcRect l="7848" t="24526" r="63" b="5439"/>
          <a:stretch/>
        </p:blipFill>
        <p:spPr>
          <a:xfrm>
            <a:off x="13748" y="0"/>
            <a:ext cx="12178252" cy="7019568"/>
          </a:xfrm>
          <a:prstGeom prst="rect">
            <a:avLst/>
          </a:prstGeom>
        </p:spPr>
      </p:pic>
      <p:pic>
        <p:nvPicPr>
          <p:cNvPr id="12" name="Picture 11">
            <a:extLst>
              <a:ext uri="{FF2B5EF4-FFF2-40B4-BE49-F238E27FC236}">
                <a16:creationId xmlns:a16="http://schemas.microsoft.com/office/drawing/2014/main" id="{96A12DD0-35CD-8258-786D-5299A83CFCFB}"/>
              </a:ext>
            </a:extLst>
          </p:cNvPr>
          <p:cNvPicPr>
            <a:picLocks noChangeAspect="1"/>
          </p:cNvPicPr>
          <p:nvPr userDrawn="1"/>
        </p:nvPicPr>
        <p:blipFill>
          <a:blip r:embed="rId3"/>
          <a:stretch>
            <a:fillRect/>
          </a:stretch>
        </p:blipFill>
        <p:spPr>
          <a:xfrm>
            <a:off x="-1" y="0"/>
            <a:ext cx="1320671" cy="1461062"/>
          </a:xfrm>
          <a:prstGeom prst="rect">
            <a:avLst/>
          </a:prstGeom>
        </p:spPr>
      </p:pic>
      <p:sp>
        <p:nvSpPr>
          <p:cNvPr id="4" name="Rectangle 3">
            <a:extLst>
              <a:ext uri="{FF2B5EF4-FFF2-40B4-BE49-F238E27FC236}">
                <a16:creationId xmlns:a16="http://schemas.microsoft.com/office/drawing/2014/main" id="{87F78883-C1C0-B760-13F8-9D24AE2ED3AE}"/>
              </a:ext>
            </a:extLst>
          </p:cNvPr>
          <p:cNvSpPr/>
          <p:nvPr userDrawn="1"/>
        </p:nvSpPr>
        <p:spPr>
          <a:xfrm>
            <a:off x="-1" y="6417098"/>
            <a:ext cx="12191999" cy="438148"/>
          </a:xfrm>
          <a:prstGeom prst="rect">
            <a:avLst/>
          </a:prstGeom>
          <a:solidFill>
            <a:srgbClr val="BA0C2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5DEEA4FB-BBBC-EC2C-A18D-89585134B76B}"/>
              </a:ext>
            </a:extLst>
          </p:cNvPr>
          <p:cNvPicPr>
            <a:picLocks noChangeAspect="1"/>
          </p:cNvPicPr>
          <p:nvPr userDrawn="1"/>
        </p:nvPicPr>
        <p:blipFill>
          <a:blip r:embed="rId4"/>
          <a:srcRect/>
          <a:stretch/>
        </p:blipFill>
        <p:spPr>
          <a:xfrm>
            <a:off x="5491161" y="6384712"/>
            <a:ext cx="1209675" cy="502920"/>
          </a:xfrm>
          <a:prstGeom prst="rect">
            <a:avLst/>
          </a:prstGeom>
        </p:spPr>
      </p:pic>
      <p:sp>
        <p:nvSpPr>
          <p:cNvPr id="7" name="Slide Number Placeholder 6">
            <a:extLst>
              <a:ext uri="{FF2B5EF4-FFF2-40B4-BE49-F238E27FC236}">
                <a16:creationId xmlns:a16="http://schemas.microsoft.com/office/drawing/2014/main" id="{06525E4C-2A81-5391-B355-D1ECD8AAC7CA}"/>
              </a:ext>
            </a:extLst>
          </p:cNvPr>
          <p:cNvSpPr>
            <a:spLocks noGrp="1"/>
          </p:cNvSpPr>
          <p:nvPr>
            <p:ph type="sldNum" sz="quarter" idx="4"/>
          </p:nvPr>
        </p:nvSpPr>
        <p:spPr>
          <a:xfrm>
            <a:off x="11337100" y="6538913"/>
            <a:ext cx="736600" cy="188540"/>
          </a:xfrm>
          <a:prstGeom prst="rect">
            <a:avLst/>
          </a:prstGeom>
        </p:spPr>
        <p:txBody>
          <a:bodyPr vert="horz" lIns="91440" tIns="45720" rIns="91440" bIns="45720" rtlCol="0" anchor="ctr"/>
          <a:lstStyle>
            <a:lvl1pPr algn="ctr">
              <a:defRPr sz="1200" b="1" i="0">
                <a:solidFill>
                  <a:schemeClr val="tx1">
                    <a:tint val="82000"/>
                  </a:schemeClr>
                </a:solidFill>
                <a:latin typeface="Arial" panose="020B0604020202020204" pitchFamily="34" charset="0"/>
                <a:cs typeface="Arial" panose="020B0604020202020204" pitchFamily="34" charset="0"/>
              </a:defRPr>
            </a:lvl1pPr>
          </a:lstStyle>
          <a:p>
            <a:fld id="{B477BE95-BAA2-FE4F-9C92-42659BBDB963}" type="slidenum">
              <a:rPr lang="en-US" altLang="en-US" smtClean="0"/>
              <a:pPr/>
              <a:t>‹#›</a:t>
            </a:fld>
            <a:endParaRPr lang="en-US"/>
          </a:p>
        </p:txBody>
      </p:sp>
    </p:spTree>
    <p:extLst>
      <p:ext uri="{BB962C8B-B14F-4D97-AF65-F5344CB8AC3E}">
        <p14:creationId xmlns:p14="http://schemas.microsoft.com/office/powerpoint/2010/main" val="4237860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afe Slide">
    <p:bg>
      <p:bgPr>
        <a:solidFill>
          <a:srgbClr val="BA0C2F"/>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1CA0E72-9C92-B884-816B-CF2DFED68D98}"/>
              </a:ext>
            </a:extLst>
          </p:cNvPr>
          <p:cNvPicPr>
            <a:picLocks noChangeAspect="1"/>
          </p:cNvPicPr>
          <p:nvPr userDrawn="1"/>
        </p:nvPicPr>
        <p:blipFill>
          <a:blip r:embed="rId2"/>
          <a:srcRect/>
          <a:stretch/>
        </p:blipFill>
        <p:spPr>
          <a:xfrm>
            <a:off x="3060700" y="71039"/>
            <a:ext cx="6070600" cy="6715922"/>
          </a:xfrm>
          <a:prstGeom prst="rect">
            <a:avLst/>
          </a:prstGeom>
        </p:spPr>
      </p:pic>
    </p:spTree>
    <p:extLst>
      <p:ext uri="{BB962C8B-B14F-4D97-AF65-F5344CB8AC3E}">
        <p14:creationId xmlns:p14="http://schemas.microsoft.com/office/powerpoint/2010/main" val="25276911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8" name="Slide Number Placeholder 6">
            <a:extLst>
              <a:ext uri="{FF2B5EF4-FFF2-40B4-BE49-F238E27FC236}">
                <a16:creationId xmlns:a16="http://schemas.microsoft.com/office/drawing/2014/main" id="{3AB3F8E5-B63D-40D9-B9C0-44A10773E4AF}"/>
              </a:ext>
            </a:extLst>
          </p:cNvPr>
          <p:cNvSpPr>
            <a:spLocks noGrp="1"/>
          </p:cNvSpPr>
          <p:nvPr>
            <p:ph type="sldNum" sz="quarter" idx="4"/>
          </p:nvPr>
        </p:nvSpPr>
        <p:spPr>
          <a:xfrm>
            <a:off x="5727700" y="6538913"/>
            <a:ext cx="736600" cy="188540"/>
          </a:xfrm>
          <a:prstGeom prst="rect">
            <a:avLst/>
          </a:prstGeom>
        </p:spPr>
        <p:txBody>
          <a:bodyPr vert="horz" lIns="91440" tIns="45720" rIns="91440" bIns="45720" rtlCol="0" anchor="ctr"/>
          <a:lstStyle>
            <a:lvl1pPr algn="ctr">
              <a:defRPr sz="1200" b="1" i="0">
                <a:solidFill>
                  <a:schemeClr val="tx1">
                    <a:tint val="82000"/>
                  </a:schemeClr>
                </a:solidFill>
                <a:latin typeface="Arial" panose="020B0604020202020204" pitchFamily="34" charset="0"/>
                <a:cs typeface="Arial" panose="020B0604020202020204" pitchFamily="34" charset="0"/>
              </a:defRPr>
            </a:lvl1pPr>
          </a:lstStyle>
          <a:p>
            <a:fld id="{B477BE95-BAA2-FE4F-9C92-42659BBDB963}" type="slidenum">
              <a:rPr lang="en-US" altLang="en-US" smtClean="0"/>
              <a:pPr/>
              <a:t>‹#›</a:t>
            </a:fld>
            <a:endParaRPr lang="en-US"/>
          </a:p>
        </p:txBody>
      </p:sp>
    </p:spTree>
  </p:cSld>
  <p:clrMap bg1="lt1" tx1="dk1" bg2="lt2" tx2="dk2" accent1="accent1" accent2="accent2" accent3="accent3" accent4="accent4" accent5="accent5" accent6="accent6" hlink="hlink" folHlink="folHlink"/>
  <p:sldLayoutIdLst>
    <p:sldLayoutId id="2147483891" r:id="rId1"/>
    <p:sldLayoutId id="2147483899" r:id="rId2"/>
    <p:sldLayoutId id="2147483907" r:id="rId3"/>
    <p:sldLayoutId id="2147483866" r:id="rId4"/>
    <p:sldLayoutId id="2147483892" r:id="rId5"/>
    <p:sldLayoutId id="2147483904" r:id="rId6"/>
    <p:sldLayoutId id="2147483900" r:id="rId7"/>
    <p:sldLayoutId id="2147483905" r:id="rId8"/>
    <p:sldLayoutId id="2147483890" r:id="rId9"/>
    <p:sldLayoutId id="2147483906" r:id="rId10"/>
    <p:sldLayoutId id="2147483908" r:id="rId11"/>
    <p:sldLayoutId id="2147483909" r:id="rId12"/>
  </p:sldLayoutIdLst>
  <p:hf hdr="0" ftr="0" dt="0"/>
  <p:txStyles>
    <p:titleStyle>
      <a:lvl1pPr algn="l" rtl="0" eaLnBrk="1" fontAlgn="base" hangingPunct="1">
        <a:lnSpc>
          <a:spcPct val="90000"/>
        </a:lnSpc>
        <a:spcBef>
          <a:spcPct val="0"/>
        </a:spcBef>
        <a:spcAft>
          <a:spcPct val="0"/>
        </a:spcAft>
        <a:defRPr sz="4400" b="1" i="0" kern="1200" cap="all" spc="-150" baseline="0">
          <a:solidFill>
            <a:srgbClr val="BA0C2F"/>
          </a:solidFill>
          <a:latin typeface="Times New Roman" panose="02020603050405020304" pitchFamily="18" charset="0"/>
          <a:ea typeface="ＭＳ Ｐゴシック" charset="0"/>
          <a:cs typeface="Times New Roman" panose="02020603050405020304" pitchFamily="18" charset="0"/>
        </a:defRPr>
      </a:lvl1pPr>
      <a:lvl2pPr algn="l" rtl="0" eaLnBrk="1" fontAlgn="base" hangingPunct="1">
        <a:lnSpc>
          <a:spcPct val="90000"/>
        </a:lnSpc>
        <a:spcBef>
          <a:spcPct val="0"/>
        </a:spcBef>
        <a:spcAft>
          <a:spcPct val="0"/>
        </a:spcAft>
        <a:defRPr sz="4400" b="1">
          <a:solidFill>
            <a:srgbClr val="BA0C2F"/>
          </a:solidFill>
          <a:latin typeface="Calibri" charset="0"/>
          <a:ea typeface="ＭＳ Ｐゴシック" charset="0"/>
          <a:cs typeface="Raleway" charset="0"/>
        </a:defRPr>
      </a:lvl2pPr>
      <a:lvl3pPr algn="l" rtl="0" eaLnBrk="1" fontAlgn="base" hangingPunct="1">
        <a:lnSpc>
          <a:spcPct val="90000"/>
        </a:lnSpc>
        <a:spcBef>
          <a:spcPct val="0"/>
        </a:spcBef>
        <a:spcAft>
          <a:spcPct val="0"/>
        </a:spcAft>
        <a:defRPr sz="4400" b="1">
          <a:solidFill>
            <a:srgbClr val="BA0C2F"/>
          </a:solidFill>
          <a:latin typeface="Calibri" charset="0"/>
          <a:ea typeface="ＭＳ Ｐゴシック" charset="0"/>
          <a:cs typeface="Raleway" charset="0"/>
        </a:defRPr>
      </a:lvl3pPr>
      <a:lvl4pPr algn="l" rtl="0" eaLnBrk="1" fontAlgn="base" hangingPunct="1">
        <a:lnSpc>
          <a:spcPct val="90000"/>
        </a:lnSpc>
        <a:spcBef>
          <a:spcPct val="0"/>
        </a:spcBef>
        <a:spcAft>
          <a:spcPct val="0"/>
        </a:spcAft>
        <a:defRPr sz="4400" b="1">
          <a:solidFill>
            <a:srgbClr val="BA0C2F"/>
          </a:solidFill>
          <a:latin typeface="Calibri" charset="0"/>
          <a:ea typeface="ＭＳ Ｐゴシック" charset="0"/>
          <a:cs typeface="Raleway" charset="0"/>
        </a:defRPr>
      </a:lvl4pPr>
      <a:lvl5pPr algn="l" rtl="0" eaLnBrk="1" fontAlgn="base" hangingPunct="1">
        <a:lnSpc>
          <a:spcPct val="90000"/>
        </a:lnSpc>
        <a:spcBef>
          <a:spcPct val="0"/>
        </a:spcBef>
        <a:spcAft>
          <a:spcPct val="0"/>
        </a:spcAft>
        <a:defRPr sz="4400" b="1">
          <a:solidFill>
            <a:srgbClr val="BA0C2F"/>
          </a:solidFill>
          <a:latin typeface="Calibri" charset="0"/>
          <a:ea typeface="ＭＳ Ｐゴシック" charset="0"/>
          <a:cs typeface="Raleway" charset="0"/>
        </a:defRPr>
      </a:lvl5pPr>
      <a:lvl6pPr marL="457200" algn="l" rtl="0" eaLnBrk="1" fontAlgn="base" hangingPunct="1">
        <a:lnSpc>
          <a:spcPct val="90000"/>
        </a:lnSpc>
        <a:spcBef>
          <a:spcPct val="0"/>
        </a:spcBef>
        <a:spcAft>
          <a:spcPct val="0"/>
        </a:spcAft>
        <a:defRPr sz="4400" b="1">
          <a:solidFill>
            <a:srgbClr val="C3002F"/>
          </a:solidFill>
          <a:latin typeface="Calibri" charset="0"/>
          <a:ea typeface="Raleway" charset="0"/>
          <a:cs typeface="Raleway" charset="0"/>
        </a:defRPr>
      </a:lvl6pPr>
      <a:lvl7pPr marL="914400" algn="l" rtl="0" eaLnBrk="1" fontAlgn="base" hangingPunct="1">
        <a:lnSpc>
          <a:spcPct val="90000"/>
        </a:lnSpc>
        <a:spcBef>
          <a:spcPct val="0"/>
        </a:spcBef>
        <a:spcAft>
          <a:spcPct val="0"/>
        </a:spcAft>
        <a:defRPr sz="4400" b="1">
          <a:solidFill>
            <a:srgbClr val="C3002F"/>
          </a:solidFill>
          <a:latin typeface="Calibri" charset="0"/>
          <a:ea typeface="Raleway" charset="0"/>
          <a:cs typeface="Raleway" charset="0"/>
        </a:defRPr>
      </a:lvl7pPr>
      <a:lvl8pPr marL="1371600" algn="l" rtl="0" eaLnBrk="1" fontAlgn="base" hangingPunct="1">
        <a:lnSpc>
          <a:spcPct val="90000"/>
        </a:lnSpc>
        <a:spcBef>
          <a:spcPct val="0"/>
        </a:spcBef>
        <a:spcAft>
          <a:spcPct val="0"/>
        </a:spcAft>
        <a:defRPr sz="4400" b="1">
          <a:solidFill>
            <a:srgbClr val="C3002F"/>
          </a:solidFill>
          <a:latin typeface="Calibri" charset="0"/>
          <a:ea typeface="Raleway" charset="0"/>
          <a:cs typeface="Raleway" charset="0"/>
        </a:defRPr>
      </a:lvl8pPr>
      <a:lvl9pPr marL="1828800" algn="l" rtl="0" eaLnBrk="1" fontAlgn="base" hangingPunct="1">
        <a:lnSpc>
          <a:spcPct val="90000"/>
        </a:lnSpc>
        <a:spcBef>
          <a:spcPct val="0"/>
        </a:spcBef>
        <a:spcAft>
          <a:spcPct val="0"/>
        </a:spcAft>
        <a:defRPr sz="4400" b="1">
          <a:solidFill>
            <a:srgbClr val="C3002F"/>
          </a:solidFill>
          <a:latin typeface="Calibri" charset="0"/>
          <a:ea typeface="Raleway" charset="0"/>
          <a:cs typeface="Raleway" charset="0"/>
        </a:defRPr>
      </a:lvl9pPr>
    </p:titleStyle>
    <p:bodyStyle>
      <a:lvl1pPr marL="228600" indent="-228600" algn="l" rtl="0" eaLnBrk="1" fontAlgn="base" hangingPunct="1">
        <a:lnSpc>
          <a:spcPct val="90000"/>
        </a:lnSpc>
        <a:spcBef>
          <a:spcPts val="1000"/>
        </a:spcBef>
        <a:spcAft>
          <a:spcPct val="0"/>
        </a:spcAft>
        <a:buFont typeface="Arial" charset="0"/>
        <a:buChar char="•"/>
        <a:defRPr sz="2800" b="0" i="0" kern="1200">
          <a:solidFill>
            <a:srgbClr val="54585A"/>
          </a:solidFill>
          <a:latin typeface="Arial" panose="020B0604020202020204" pitchFamily="34" charset="0"/>
          <a:ea typeface="ＭＳ Ｐゴシック" charset="0"/>
          <a:cs typeface="Arial" panose="020B0604020202020204" pitchFamily="34" charset="0"/>
        </a:defRPr>
      </a:lvl1pPr>
      <a:lvl2pPr marL="685800" indent="-228600" algn="l" rtl="0" eaLnBrk="1" fontAlgn="base" hangingPunct="1">
        <a:lnSpc>
          <a:spcPct val="90000"/>
        </a:lnSpc>
        <a:spcBef>
          <a:spcPts val="500"/>
        </a:spcBef>
        <a:spcAft>
          <a:spcPct val="0"/>
        </a:spcAft>
        <a:buFont typeface="Arial" charset="0"/>
        <a:buChar char="•"/>
        <a:defRPr sz="2400" b="0" i="0" kern="1200">
          <a:solidFill>
            <a:srgbClr val="54585A"/>
          </a:solidFill>
          <a:latin typeface="Arial" panose="020B0604020202020204" pitchFamily="34" charset="0"/>
          <a:ea typeface="Open Sans" charset="0"/>
          <a:cs typeface="Arial" panose="020B0604020202020204" pitchFamily="34" charset="0"/>
        </a:defRPr>
      </a:lvl2pPr>
      <a:lvl3pPr marL="1143000" indent="-228600" algn="l" rtl="0" eaLnBrk="1" fontAlgn="base" hangingPunct="1">
        <a:lnSpc>
          <a:spcPct val="90000"/>
        </a:lnSpc>
        <a:spcBef>
          <a:spcPts val="500"/>
        </a:spcBef>
        <a:spcAft>
          <a:spcPct val="0"/>
        </a:spcAft>
        <a:buFont typeface="Arial" charset="0"/>
        <a:buChar char="•"/>
        <a:defRPr sz="2000" b="0" i="0" kern="1200">
          <a:solidFill>
            <a:srgbClr val="54585A"/>
          </a:solidFill>
          <a:latin typeface="Arial" panose="020B0604020202020204" pitchFamily="34" charset="0"/>
          <a:ea typeface="Open Sans" charset="0"/>
          <a:cs typeface="Arial" panose="020B0604020202020204" pitchFamily="34" charset="0"/>
        </a:defRPr>
      </a:lvl3pPr>
      <a:lvl4pPr marL="1600200" indent="-228600" algn="l" rtl="0" eaLnBrk="1" fontAlgn="base" hangingPunct="1">
        <a:lnSpc>
          <a:spcPct val="90000"/>
        </a:lnSpc>
        <a:spcBef>
          <a:spcPts val="500"/>
        </a:spcBef>
        <a:spcAft>
          <a:spcPct val="0"/>
        </a:spcAft>
        <a:buFont typeface="Arial" charset="0"/>
        <a:buChar char="•"/>
        <a:defRPr b="0" i="0" kern="1200">
          <a:solidFill>
            <a:srgbClr val="54585A"/>
          </a:solidFill>
          <a:latin typeface="Arial" panose="020B0604020202020204" pitchFamily="34" charset="0"/>
          <a:ea typeface="Open Sans" charset="0"/>
          <a:cs typeface="Arial" panose="020B0604020202020204" pitchFamily="34" charset="0"/>
        </a:defRPr>
      </a:lvl4pPr>
      <a:lvl5pPr marL="2057400" indent="-228600" algn="l" rtl="0" eaLnBrk="1" fontAlgn="base" hangingPunct="1">
        <a:lnSpc>
          <a:spcPct val="90000"/>
        </a:lnSpc>
        <a:spcBef>
          <a:spcPts val="500"/>
        </a:spcBef>
        <a:spcAft>
          <a:spcPct val="0"/>
        </a:spcAft>
        <a:buFont typeface="Arial" charset="0"/>
        <a:buChar char="•"/>
        <a:defRPr b="0" i="0" kern="1200">
          <a:solidFill>
            <a:srgbClr val="54585A"/>
          </a:solidFill>
          <a:latin typeface="Arial" panose="020B0604020202020204" pitchFamily="34" charset="0"/>
          <a:ea typeface="Open Sans" charset="0"/>
          <a:cs typeface="Arial" panose="020B0604020202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bsu.datacookbook.com/institution/reports/54936" TargetMode="External"/><Relationship Id="rId2" Type="http://schemas.openxmlformats.org/officeDocument/2006/relationships/hyperlink" Target="https://analytics.bsu.edu/#/projects/39"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bsu.datacookbook.com/institution/reports/60569" TargetMode="External"/><Relationship Id="rId2" Type="http://schemas.openxmlformats.org/officeDocument/2006/relationships/hyperlink" Target="https://analytics.bsu.edu/#/workbooks/17?:origin=card_share_link" TargetMode="Externa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hyperlink" Target="https://bsu.datacookbook.com/institution/reports/54936"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EF39191-F1A8-96C7-D66F-D08C9F6A17D5}"/>
              </a:ext>
            </a:extLst>
          </p:cNvPr>
          <p:cNvSpPr>
            <a:spLocks noGrp="1"/>
          </p:cNvSpPr>
          <p:nvPr>
            <p:ph type="ctrTitle"/>
          </p:nvPr>
        </p:nvSpPr>
        <p:spPr>
          <a:xfrm>
            <a:off x="1764734" y="2671870"/>
            <a:ext cx="8662532" cy="757130"/>
          </a:xfrm>
        </p:spPr>
        <p:txBody>
          <a:bodyPr/>
          <a:lstStyle/>
          <a:p>
            <a:r>
              <a:rPr lang="en-US" sz="4800"/>
              <a:t>Admissions Dashboard</a:t>
            </a:r>
          </a:p>
        </p:txBody>
      </p:sp>
      <p:sp>
        <p:nvSpPr>
          <p:cNvPr id="5" name="Subtitle 4">
            <a:extLst>
              <a:ext uri="{FF2B5EF4-FFF2-40B4-BE49-F238E27FC236}">
                <a16:creationId xmlns:a16="http://schemas.microsoft.com/office/drawing/2014/main" id="{ACF949E2-5158-B5D1-57B5-E6E54F7818D6}"/>
              </a:ext>
            </a:extLst>
          </p:cNvPr>
          <p:cNvSpPr>
            <a:spLocks noGrp="1"/>
          </p:cNvSpPr>
          <p:nvPr>
            <p:ph type="subTitle" idx="1"/>
          </p:nvPr>
        </p:nvSpPr>
        <p:spPr>
          <a:xfrm>
            <a:off x="2104767" y="3429000"/>
            <a:ext cx="7982466" cy="2412968"/>
          </a:xfrm>
        </p:spPr>
        <p:txBody>
          <a:bodyPr/>
          <a:lstStyle/>
          <a:p>
            <a:r>
              <a:rPr lang="en-US" sz="1600"/>
              <a:t>A Guide to Understanding and Using the Dashboard Effectively</a:t>
            </a:r>
          </a:p>
          <a:p>
            <a:endParaRPr lang="en-US" sz="1600"/>
          </a:p>
          <a:p>
            <a:endParaRPr lang="en-US" sz="1600"/>
          </a:p>
          <a:p>
            <a:pPr algn="l"/>
            <a:r>
              <a:rPr lang="en-US" sz="1600"/>
              <a:t>Dashboard Location</a:t>
            </a:r>
          </a:p>
          <a:p>
            <a:pPr algn="l"/>
            <a:r>
              <a:rPr lang="en-US" sz="1600">
                <a:hlinkClick r:id="rId2"/>
              </a:rPr>
              <a:t>https://analytics.bsu.edu/#/projects/39</a:t>
            </a:r>
            <a:endParaRPr lang="en-US" sz="1600"/>
          </a:p>
          <a:p>
            <a:pPr algn="l"/>
            <a:r>
              <a:rPr lang="en-US" sz="1600"/>
              <a:t>Data Cookbook Link</a:t>
            </a:r>
          </a:p>
          <a:p>
            <a:pPr algn="l"/>
            <a:r>
              <a:rPr lang="en-US" sz="1600">
                <a:hlinkClick r:id="rId3"/>
              </a:rPr>
              <a:t>https://bsu.datacookbook.com/institution/reports/54936</a:t>
            </a:r>
            <a:endParaRPr lang="en-US" sz="1600"/>
          </a:p>
        </p:txBody>
      </p:sp>
    </p:spTree>
    <p:extLst>
      <p:ext uri="{BB962C8B-B14F-4D97-AF65-F5344CB8AC3E}">
        <p14:creationId xmlns:p14="http://schemas.microsoft.com/office/powerpoint/2010/main" val="42118191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49450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46488E0-6855-5AFF-B4AB-D58AC2CEE789}"/>
              </a:ext>
            </a:extLst>
          </p:cNvPr>
          <p:cNvSpPr>
            <a:spLocks noGrp="1"/>
          </p:cNvSpPr>
          <p:nvPr>
            <p:ph type="sldNum" sz="quarter" idx="4"/>
          </p:nvPr>
        </p:nvSpPr>
        <p:spPr/>
        <p:txBody>
          <a:bodyPr/>
          <a:lstStyle/>
          <a:p>
            <a:fld id="{B477BE95-BAA2-FE4F-9C92-42659BBDB963}" type="slidenum">
              <a:rPr lang="en-US" altLang="en-US" smtClean="0"/>
              <a:pPr/>
              <a:t>2</a:t>
            </a:fld>
            <a:endParaRPr lang="en-US"/>
          </a:p>
        </p:txBody>
      </p:sp>
      <p:sp>
        <p:nvSpPr>
          <p:cNvPr id="3" name="TextBox 2">
            <a:extLst>
              <a:ext uri="{FF2B5EF4-FFF2-40B4-BE49-F238E27FC236}">
                <a16:creationId xmlns:a16="http://schemas.microsoft.com/office/drawing/2014/main" id="{E9E206B7-E67E-974C-FE69-98388E072247}"/>
              </a:ext>
            </a:extLst>
          </p:cNvPr>
          <p:cNvSpPr txBox="1"/>
          <p:nvPr/>
        </p:nvSpPr>
        <p:spPr>
          <a:xfrm>
            <a:off x="1346812" y="414857"/>
            <a:ext cx="5929199" cy="584775"/>
          </a:xfrm>
          <a:prstGeom prst="rect">
            <a:avLst/>
          </a:prstGeom>
          <a:noFill/>
        </p:spPr>
        <p:txBody>
          <a:bodyPr wrap="square" rtlCol="0">
            <a:spAutoFit/>
          </a:bodyPr>
          <a:lstStyle/>
          <a:p>
            <a:r>
              <a:rPr lang="en-US" sz="3200" b="1"/>
              <a:t>Admissions Dashboard Overview</a:t>
            </a:r>
          </a:p>
        </p:txBody>
      </p:sp>
      <p:sp>
        <p:nvSpPr>
          <p:cNvPr id="5" name="TextBox 4">
            <a:extLst>
              <a:ext uri="{FF2B5EF4-FFF2-40B4-BE49-F238E27FC236}">
                <a16:creationId xmlns:a16="http://schemas.microsoft.com/office/drawing/2014/main" id="{2D936388-19AA-DDA9-977E-52EB9C36C9C5}"/>
              </a:ext>
            </a:extLst>
          </p:cNvPr>
          <p:cNvSpPr txBox="1"/>
          <p:nvPr/>
        </p:nvSpPr>
        <p:spPr>
          <a:xfrm>
            <a:off x="1346812" y="1601606"/>
            <a:ext cx="9498369" cy="3927357"/>
          </a:xfrm>
          <a:prstGeom prst="rect">
            <a:avLst/>
          </a:prstGeom>
          <a:noFill/>
        </p:spPr>
        <p:txBody>
          <a:bodyPr wrap="square" lIns="91440" tIns="45720" rIns="91440" bIns="45720" rtlCol="0" anchor="t">
            <a:spAutoFit/>
          </a:bodyPr>
          <a:lstStyle/>
          <a:p>
            <a:pPr marL="285750" indent="-285750">
              <a:lnSpc>
                <a:spcPct val="150000"/>
              </a:lnSpc>
              <a:buFont typeface="Arial" panose="020B0604020202020204" pitchFamily="34" charset="0"/>
              <a:buChar char="•"/>
            </a:pPr>
            <a:r>
              <a:rPr lang="en-US" b="1">
                <a:latin typeface="Calibri"/>
                <a:ea typeface="ＭＳ Ｐゴシック"/>
                <a:cs typeface="Calibri"/>
              </a:rPr>
              <a:t>Purpose:</a:t>
            </a:r>
            <a:r>
              <a:rPr lang="en-US">
                <a:latin typeface="Calibri"/>
                <a:ea typeface="ＭＳ Ｐゴシック"/>
                <a:cs typeface="Calibri"/>
              </a:rPr>
              <a:t> The Admissions dashboards are designed to provide a comprehensive overview of the admissions process, focusing on key areas such as applicant demographics, academic preparedness, geographical distribution, and overall admission trends.</a:t>
            </a:r>
          </a:p>
          <a:p>
            <a:pPr marL="285750" indent="-285750">
              <a:lnSpc>
                <a:spcPct val="200000"/>
              </a:lnSpc>
              <a:buFont typeface="Arial" panose="020B0604020202020204" pitchFamily="34" charset="0"/>
              <a:buChar char="•"/>
            </a:pPr>
            <a:r>
              <a:rPr lang="en-US" b="1"/>
              <a:t>Dashboards include:</a:t>
            </a:r>
          </a:p>
          <a:p>
            <a:pPr marL="742950" lvl="1" indent="-285750">
              <a:lnSpc>
                <a:spcPct val="150000"/>
              </a:lnSpc>
              <a:buFont typeface="Arial" panose="020B0604020202020204" pitchFamily="34" charset="0"/>
              <a:buChar char="•"/>
            </a:pPr>
            <a:r>
              <a:rPr lang="en-US"/>
              <a:t>Comparison of applied, admitted, and enrolled counts across terms.</a:t>
            </a:r>
          </a:p>
          <a:p>
            <a:pPr marL="742950" lvl="1" indent="-285750">
              <a:lnSpc>
                <a:spcPct val="150000"/>
              </a:lnSpc>
              <a:buFont typeface="Arial" panose="020B0604020202020204" pitchFamily="34" charset="0"/>
              <a:buChar char="•"/>
            </a:pPr>
            <a:r>
              <a:rPr lang="en-US"/>
              <a:t>Breakdown by College, Student Level, Sex, Online/International Status, and IPEDS Ethnicity.</a:t>
            </a:r>
          </a:p>
          <a:p>
            <a:pPr marL="742950" lvl="1" indent="-285750">
              <a:lnSpc>
                <a:spcPct val="150000"/>
              </a:lnSpc>
              <a:buFont typeface="Arial" panose="020B0604020202020204" pitchFamily="34" charset="0"/>
              <a:buChar char="•"/>
            </a:pPr>
            <a:r>
              <a:rPr lang="en-US"/>
              <a:t>Geographic distributions of applicants (county, state, international).</a:t>
            </a:r>
          </a:p>
          <a:p>
            <a:pPr marL="742950" lvl="1" indent="-285750">
              <a:lnSpc>
                <a:spcPct val="150000"/>
              </a:lnSpc>
              <a:buFont typeface="Arial" panose="020B0604020202020204" pitchFamily="34" charset="0"/>
              <a:buChar char="•"/>
            </a:pPr>
            <a:r>
              <a:rPr lang="en-US">
                <a:latin typeface="Calibri"/>
                <a:ea typeface="ＭＳ Ｐゴシック"/>
                <a:cs typeface="Calibri"/>
              </a:rPr>
              <a:t>Trends in academic preparedness (ACT/SAT scores).</a:t>
            </a:r>
          </a:p>
          <a:p>
            <a:pPr marL="742950" lvl="1" indent="-285750">
              <a:lnSpc>
                <a:spcPct val="150000"/>
              </a:lnSpc>
              <a:buFont typeface="Arial" panose="020B0604020202020204" pitchFamily="34" charset="0"/>
              <a:buChar char="•"/>
            </a:pPr>
            <a:r>
              <a:rPr lang="en-US">
                <a:latin typeface="Calibri"/>
                <a:ea typeface="ＭＳ Ｐゴシック"/>
                <a:cs typeface="Calibri"/>
              </a:rPr>
              <a:t>Funnel visualizations and yield/admit rate analysis.</a:t>
            </a:r>
          </a:p>
        </p:txBody>
      </p:sp>
    </p:spTree>
    <p:extLst>
      <p:ext uri="{BB962C8B-B14F-4D97-AF65-F5344CB8AC3E}">
        <p14:creationId xmlns:p14="http://schemas.microsoft.com/office/powerpoint/2010/main" val="22882549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screenshot of a computer&#10;&#10;AI-generated content may be incorrect.">
            <a:extLst>
              <a:ext uri="{FF2B5EF4-FFF2-40B4-BE49-F238E27FC236}">
                <a16:creationId xmlns:a16="http://schemas.microsoft.com/office/drawing/2014/main" id="{102EC433-EE7C-6F0A-05A5-1CD721728B42}"/>
              </a:ext>
            </a:extLst>
          </p:cNvPr>
          <p:cNvPicPr>
            <a:picLocks noChangeAspect="1"/>
          </p:cNvPicPr>
          <p:nvPr/>
        </p:nvPicPr>
        <p:blipFill>
          <a:blip r:embed="rId2"/>
          <a:stretch>
            <a:fillRect/>
          </a:stretch>
        </p:blipFill>
        <p:spPr>
          <a:xfrm>
            <a:off x="3786071" y="1161009"/>
            <a:ext cx="8076190" cy="4714286"/>
          </a:xfrm>
          <a:prstGeom prst="rect">
            <a:avLst/>
          </a:prstGeom>
        </p:spPr>
      </p:pic>
      <p:sp>
        <p:nvSpPr>
          <p:cNvPr id="2" name="Slide Number Placeholder 1">
            <a:extLst>
              <a:ext uri="{FF2B5EF4-FFF2-40B4-BE49-F238E27FC236}">
                <a16:creationId xmlns:a16="http://schemas.microsoft.com/office/drawing/2014/main" id="{0B67FEE4-706B-471D-302E-D1615D9A11F7}"/>
              </a:ext>
            </a:extLst>
          </p:cNvPr>
          <p:cNvSpPr>
            <a:spLocks noGrp="1"/>
          </p:cNvSpPr>
          <p:nvPr>
            <p:ph type="sldNum" sz="quarter" idx="4"/>
          </p:nvPr>
        </p:nvSpPr>
        <p:spPr>
          <a:xfrm>
            <a:off x="11337100" y="6538913"/>
            <a:ext cx="736600" cy="188540"/>
          </a:xfrm>
        </p:spPr>
        <p:txBody>
          <a:bodyPr/>
          <a:lstStyle/>
          <a:p>
            <a:fld id="{B477BE95-BAA2-FE4F-9C92-42659BBDB963}" type="slidenum">
              <a:rPr lang="en-US" altLang="en-US" smtClean="0"/>
              <a:pPr/>
              <a:t>3</a:t>
            </a:fld>
            <a:endParaRPr lang="en-US"/>
          </a:p>
        </p:txBody>
      </p:sp>
      <p:sp>
        <p:nvSpPr>
          <p:cNvPr id="3" name="TextBox 2">
            <a:extLst>
              <a:ext uri="{FF2B5EF4-FFF2-40B4-BE49-F238E27FC236}">
                <a16:creationId xmlns:a16="http://schemas.microsoft.com/office/drawing/2014/main" id="{7D2E4271-30F7-9EE9-91FD-EACF97AE1DF6}"/>
              </a:ext>
            </a:extLst>
          </p:cNvPr>
          <p:cNvSpPr txBox="1"/>
          <p:nvPr/>
        </p:nvSpPr>
        <p:spPr>
          <a:xfrm>
            <a:off x="1262076" y="319794"/>
            <a:ext cx="5849768" cy="584775"/>
          </a:xfrm>
          <a:prstGeom prst="rect">
            <a:avLst/>
          </a:prstGeom>
          <a:noFill/>
        </p:spPr>
        <p:txBody>
          <a:bodyPr wrap="square" rtlCol="0">
            <a:spAutoFit/>
          </a:bodyPr>
          <a:lstStyle/>
          <a:p>
            <a:r>
              <a:rPr lang="en-US" sz="3200" b="1"/>
              <a:t>Admissions Overview Dashboard</a:t>
            </a:r>
          </a:p>
        </p:txBody>
      </p:sp>
      <p:sp>
        <p:nvSpPr>
          <p:cNvPr id="9" name="TextBox 8">
            <a:extLst>
              <a:ext uri="{FF2B5EF4-FFF2-40B4-BE49-F238E27FC236}">
                <a16:creationId xmlns:a16="http://schemas.microsoft.com/office/drawing/2014/main" id="{7DB3FE19-110B-5F97-7389-92808FAD6ACF}"/>
              </a:ext>
            </a:extLst>
          </p:cNvPr>
          <p:cNvSpPr txBox="1"/>
          <p:nvPr/>
        </p:nvSpPr>
        <p:spPr>
          <a:xfrm>
            <a:off x="305242" y="1382900"/>
            <a:ext cx="3467923" cy="4904035"/>
          </a:xfrm>
          <a:prstGeom prst="rect">
            <a:avLst/>
          </a:prstGeom>
          <a:noFill/>
        </p:spPr>
        <p:txBody>
          <a:bodyPr wrap="square" rtlCol="0">
            <a:spAutoFit/>
          </a:bodyPr>
          <a:lstStyle/>
          <a:p>
            <a:pPr marL="342900" indent="-342900">
              <a:lnSpc>
                <a:spcPct val="150000"/>
              </a:lnSpc>
              <a:buAutoNum type="arabicPeriod"/>
            </a:pPr>
            <a:r>
              <a:rPr lang="en-US" sz="1500"/>
              <a:t>Click on the Data Cookbook at the top left corner to start with and learn more about this dashboard and the fields in this dashboard.</a:t>
            </a:r>
          </a:p>
          <a:p>
            <a:pPr marL="342900" indent="-342900">
              <a:lnSpc>
                <a:spcPct val="150000"/>
              </a:lnSpc>
              <a:buAutoNum type="arabicPeriod"/>
            </a:pPr>
            <a:r>
              <a:rPr lang="en-US" sz="1500"/>
              <a:t>Click these dropdowns to apply your desired term, major, residency, and other desired filter.</a:t>
            </a:r>
          </a:p>
          <a:p>
            <a:pPr marL="342900" indent="-342900">
              <a:lnSpc>
                <a:spcPct val="150000"/>
              </a:lnSpc>
              <a:buFontTx/>
              <a:buAutoNum type="arabicPeriod"/>
            </a:pPr>
            <a:r>
              <a:rPr lang="en-US" sz="1500"/>
              <a:t>The bar chart shows applicant progression term-wise through the admissions funnel: Applied, Admitted, and Enrolled.</a:t>
            </a:r>
          </a:p>
          <a:p>
            <a:pPr marL="342900" indent="-342900">
              <a:lnSpc>
                <a:spcPct val="150000"/>
              </a:lnSpc>
              <a:buFontTx/>
              <a:buAutoNum type="arabicPeriod"/>
            </a:pPr>
            <a:r>
              <a:rPr lang="en-US" sz="1500"/>
              <a:t>The line chart visualizes Admit and Yield Rate trends across multiple years.</a:t>
            </a:r>
          </a:p>
        </p:txBody>
      </p:sp>
      <p:sp>
        <p:nvSpPr>
          <p:cNvPr id="10" name="Rectangle 9">
            <a:extLst>
              <a:ext uri="{FF2B5EF4-FFF2-40B4-BE49-F238E27FC236}">
                <a16:creationId xmlns:a16="http://schemas.microsoft.com/office/drawing/2014/main" id="{33AEC36B-D769-1B86-7436-C1FF518ED4FE}"/>
              </a:ext>
            </a:extLst>
          </p:cNvPr>
          <p:cNvSpPr/>
          <p:nvPr/>
        </p:nvSpPr>
        <p:spPr>
          <a:xfrm>
            <a:off x="5029200" y="2855032"/>
            <a:ext cx="3325390" cy="2603935"/>
          </a:xfrm>
          <a:prstGeom prst="rect">
            <a:avLst/>
          </a:prstGeom>
          <a:noFill/>
          <a:ln w="19050">
            <a:solidFill>
              <a:srgbClr val="BA0B2F"/>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2" name="Rectangle 11">
            <a:extLst>
              <a:ext uri="{FF2B5EF4-FFF2-40B4-BE49-F238E27FC236}">
                <a16:creationId xmlns:a16="http://schemas.microsoft.com/office/drawing/2014/main" id="{E53EC8E3-4C07-F54C-56FB-3B10C324372F}"/>
              </a:ext>
            </a:extLst>
          </p:cNvPr>
          <p:cNvSpPr/>
          <p:nvPr/>
        </p:nvSpPr>
        <p:spPr>
          <a:xfrm>
            <a:off x="8378400" y="2855033"/>
            <a:ext cx="3417360" cy="2603934"/>
          </a:xfrm>
          <a:prstGeom prst="rect">
            <a:avLst/>
          </a:prstGeom>
          <a:noFill/>
          <a:ln w="19050">
            <a:solidFill>
              <a:srgbClr val="BA0B2F"/>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 name="Right Arrow 4">
            <a:extLst>
              <a:ext uri="{FF2B5EF4-FFF2-40B4-BE49-F238E27FC236}">
                <a16:creationId xmlns:a16="http://schemas.microsoft.com/office/drawing/2014/main" id="{5926702F-3AFA-4FFB-332B-152B7B78BD55}"/>
              </a:ext>
            </a:extLst>
          </p:cNvPr>
          <p:cNvSpPr/>
          <p:nvPr/>
        </p:nvSpPr>
        <p:spPr>
          <a:xfrm>
            <a:off x="10613318" y="1382900"/>
            <a:ext cx="570271" cy="540773"/>
          </a:xfrm>
          <a:prstGeom prst="rightArrow">
            <a:avLst/>
          </a:prstGeom>
          <a:solidFill>
            <a:srgbClr val="BA0B2F"/>
          </a:solidFill>
          <a:ln>
            <a:solidFill>
              <a:schemeClr val="tx1"/>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a:solidFill>
                  <a:schemeClr val="bg1"/>
                </a:solidFill>
              </a:rPr>
              <a:t>1</a:t>
            </a:r>
          </a:p>
        </p:txBody>
      </p:sp>
      <p:sp>
        <p:nvSpPr>
          <p:cNvPr id="11" name="Down Arrow 10">
            <a:extLst>
              <a:ext uri="{FF2B5EF4-FFF2-40B4-BE49-F238E27FC236}">
                <a16:creationId xmlns:a16="http://schemas.microsoft.com/office/drawing/2014/main" id="{282DEB13-AEB6-C5AC-2819-626E9C1D9161}"/>
              </a:ext>
            </a:extLst>
          </p:cNvPr>
          <p:cNvSpPr/>
          <p:nvPr/>
        </p:nvSpPr>
        <p:spPr>
          <a:xfrm>
            <a:off x="4114617" y="1653286"/>
            <a:ext cx="422787" cy="407601"/>
          </a:xfrm>
          <a:prstGeom prst="downArrow">
            <a:avLst/>
          </a:prstGeom>
          <a:solidFill>
            <a:srgbClr val="BA0B2F"/>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2</a:t>
            </a:r>
          </a:p>
        </p:txBody>
      </p:sp>
      <p:sp>
        <p:nvSpPr>
          <p:cNvPr id="13" name="Up Arrow 12">
            <a:extLst>
              <a:ext uri="{FF2B5EF4-FFF2-40B4-BE49-F238E27FC236}">
                <a16:creationId xmlns:a16="http://schemas.microsoft.com/office/drawing/2014/main" id="{2AA4961D-B86A-5C6F-E69B-64A9FB78DC59}"/>
              </a:ext>
            </a:extLst>
          </p:cNvPr>
          <p:cNvSpPr/>
          <p:nvPr/>
        </p:nvSpPr>
        <p:spPr>
          <a:xfrm>
            <a:off x="6856487" y="5523430"/>
            <a:ext cx="639097" cy="560029"/>
          </a:xfrm>
          <a:prstGeom prst="upArrow">
            <a:avLst/>
          </a:prstGeom>
          <a:solidFill>
            <a:srgbClr val="BA0B2F"/>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3</a:t>
            </a:r>
          </a:p>
        </p:txBody>
      </p:sp>
      <p:sp>
        <p:nvSpPr>
          <p:cNvPr id="14" name="Up Arrow 13">
            <a:extLst>
              <a:ext uri="{FF2B5EF4-FFF2-40B4-BE49-F238E27FC236}">
                <a16:creationId xmlns:a16="http://schemas.microsoft.com/office/drawing/2014/main" id="{825A39F4-7142-8BE0-4626-A2F54E064E29}"/>
              </a:ext>
            </a:extLst>
          </p:cNvPr>
          <p:cNvSpPr/>
          <p:nvPr/>
        </p:nvSpPr>
        <p:spPr>
          <a:xfrm>
            <a:off x="10259357" y="5521671"/>
            <a:ext cx="639097" cy="560029"/>
          </a:xfrm>
          <a:prstGeom prst="upArrow">
            <a:avLst/>
          </a:prstGeom>
          <a:solidFill>
            <a:srgbClr val="BA0B2F"/>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4</a:t>
            </a:r>
          </a:p>
        </p:txBody>
      </p:sp>
      <p:sp>
        <p:nvSpPr>
          <p:cNvPr id="4" name="TextBox 3">
            <a:extLst>
              <a:ext uri="{FF2B5EF4-FFF2-40B4-BE49-F238E27FC236}">
                <a16:creationId xmlns:a16="http://schemas.microsoft.com/office/drawing/2014/main" id="{0DC8D38A-F388-E259-E4AD-30D72E28A2B7}"/>
              </a:ext>
            </a:extLst>
          </p:cNvPr>
          <p:cNvSpPr txBox="1"/>
          <p:nvPr/>
        </p:nvSpPr>
        <p:spPr>
          <a:xfrm>
            <a:off x="8872173" y="303474"/>
            <a:ext cx="2990088" cy="461665"/>
          </a:xfrm>
          <a:prstGeom prst="rect">
            <a:avLst/>
          </a:prstGeom>
          <a:noFill/>
          <a:ln>
            <a:solidFill>
              <a:schemeClr val="tx1"/>
            </a:solidFill>
          </a:ln>
          <a:scene3d>
            <a:camera prst="orthographicFront"/>
            <a:lightRig rig="threePt" dir="t"/>
          </a:scene3d>
          <a:sp3d>
            <a:bevelT w="152400" h="50800" prst="softRound"/>
          </a:sp3d>
        </p:spPr>
        <p:txBody>
          <a:bodyPr wrap="square" rtlCol="0">
            <a:spAutoFit/>
          </a:bodyPr>
          <a:lstStyle/>
          <a:p>
            <a:pPr algn="ctr"/>
            <a:r>
              <a:rPr lang="en-US" sz="1200" i="1">
                <a:solidFill>
                  <a:srgbClr val="FF0000"/>
                </a:solidFill>
              </a:rPr>
              <a:t>Data note</a:t>
            </a:r>
            <a:r>
              <a:rPr lang="en-US" sz="1200" i="1">
                <a:solidFill>
                  <a:schemeClr val="tx1">
                    <a:lumMod val="65000"/>
                    <a:lumOff val="35000"/>
                  </a:schemeClr>
                </a:solidFill>
              </a:rPr>
              <a:t>: You may see in this dashboard incomplete terms that are in progress.</a:t>
            </a:r>
          </a:p>
        </p:txBody>
      </p:sp>
      <p:sp>
        <p:nvSpPr>
          <p:cNvPr id="6" name="Rectangular Callout 12">
            <a:extLst>
              <a:ext uri="{FF2B5EF4-FFF2-40B4-BE49-F238E27FC236}">
                <a16:creationId xmlns:a16="http://schemas.microsoft.com/office/drawing/2014/main" id="{D8E3A3A0-7600-060E-F32B-4370A27D7E63}"/>
              </a:ext>
            </a:extLst>
          </p:cNvPr>
          <p:cNvSpPr/>
          <p:nvPr/>
        </p:nvSpPr>
        <p:spPr>
          <a:xfrm>
            <a:off x="8109995" y="947048"/>
            <a:ext cx="1824651" cy="749451"/>
          </a:xfrm>
          <a:prstGeom prst="wedgeRectCallout">
            <a:avLst>
              <a:gd name="adj1" fmla="val -28460"/>
              <a:gd name="adj2" fmla="val 107965"/>
            </a:avLst>
          </a:prstGeom>
          <a:solidFill>
            <a:srgbClr val="BA0B2F"/>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a:latin typeface="Arial" panose="020B0604020202020204" pitchFamily="34" charset="0"/>
                <a:cs typeface="Arial" panose="020B0604020202020204" pitchFamily="34" charset="0"/>
              </a:rPr>
              <a:t>These are called cards in Tableau and provide a fast high-level overview of data for the selected term.</a:t>
            </a:r>
          </a:p>
        </p:txBody>
      </p:sp>
    </p:spTree>
    <p:extLst>
      <p:ext uri="{BB962C8B-B14F-4D97-AF65-F5344CB8AC3E}">
        <p14:creationId xmlns:p14="http://schemas.microsoft.com/office/powerpoint/2010/main" val="2282997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 calcmode="lin" valueType="num">
                                      <p:cBhvr additive="base">
                                        <p:cTn id="17"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9">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ppt_x"/>
                                          </p:val>
                                        </p:tav>
                                        <p:tav tm="100000">
                                          <p:val>
                                            <p:strVal val="#ppt_x"/>
                                          </p:val>
                                        </p:tav>
                                      </p:tavLst>
                                    </p:anim>
                                    <p:anim calcmode="lin" valueType="num">
                                      <p:cBhvr additive="base">
                                        <p:cTn id="2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 calcmode="lin" valueType="num">
                                      <p:cBhvr additive="base">
                                        <p:cTn id="27"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9">
                                            <p:txEl>
                                              <p:pRg st="2" end="2"/>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
                                            <p:txEl>
                                              <p:pRg st="3" end="3"/>
                                            </p:txEl>
                                          </p:spTgt>
                                        </p:tgtEl>
                                        <p:attrNameLst>
                                          <p:attrName>style.visibility</p:attrName>
                                        </p:attrNameLst>
                                      </p:cBhvr>
                                      <p:to>
                                        <p:strVal val="visible"/>
                                      </p:to>
                                    </p:set>
                                    <p:anim calcmode="lin" valueType="num">
                                      <p:cBhvr additive="base">
                                        <p:cTn id="3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
                                            <p:txEl>
                                              <p:pRg st="3" end="3"/>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6"/>
                                        </p:tgtEl>
                                        <p:attrNameLst>
                                          <p:attrName>style.visibility</p:attrName>
                                        </p:attrNameLst>
                                      </p:cBhvr>
                                      <p:to>
                                        <p:strVal val="visible"/>
                                      </p:to>
                                    </p:set>
                                    <p:anim calcmode="lin" valueType="num">
                                      <p:cBhvr additive="base">
                                        <p:cTn id="45" dur="500" fill="hold"/>
                                        <p:tgtEl>
                                          <p:spTgt spid="6"/>
                                        </p:tgtEl>
                                        <p:attrNameLst>
                                          <p:attrName>ppt_x</p:attrName>
                                        </p:attrNameLst>
                                      </p:cBhvr>
                                      <p:tavLst>
                                        <p:tav tm="0">
                                          <p:val>
                                            <p:strVal val="#ppt_x"/>
                                          </p:val>
                                        </p:tav>
                                        <p:tav tm="100000">
                                          <p:val>
                                            <p:strVal val="#ppt_x"/>
                                          </p:val>
                                        </p:tav>
                                      </p:tavLst>
                                    </p:anim>
                                    <p:anim calcmode="lin" valueType="num">
                                      <p:cBhvr additive="base">
                                        <p:cTn id="4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P spid="13" grpId="0" animBg="1"/>
      <p:bldP spid="14" grpId="0"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6D6AB4-8A2F-615F-4126-BCE37101BAE2}"/>
            </a:ext>
          </a:extLst>
        </p:cNvPr>
        <p:cNvGrpSpPr/>
        <p:nvPr/>
      </p:nvGrpSpPr>
      <p:grpSpPr>
        <a:xfrm>
          <a:off x="0" y="0"/>
          <a:ext cx="0" cy="0"/>
          <a:chOff x="0" y="0"/>
          <a:chExt cx="0" cy="0"/>
        </a:xfrm>
      </p:grpSpPr>
      <p:pic>
        <p:nvPicPr>
          <p:cNvPr id="17" name="Picture 16" descr="A screenshot of a computer&#10;&#10;AI-generated content may be incorrect.">
            <a:extLst>
              <a:ext uri="{FF2B5EF4-FFF2-40B4-BE49-F238E27FC236}">
                <a16:creationId xmlns:a16="http://schemas.microsoft.com/office/drawing/2014/main" id="{5EED6DE6-8E56-C3DB-C611-D407B030D0BB}"/>
              </a:ext>
            </a:extLst>
          </p:cNvPr>
          <p:cNvPicPr>
            <a:picLocks noChangeAspect="1"/>
          </p:cNvPicPr>
          <p:nvPr/>
        </p:nvPicPr>
        <p:blipFill>
          <a:blip r:embed="rId2"/>
          <a:stretch>
            <a:fillRect/>
          </a:stretch>
        </p:blipFill>
        <p:spPr>
          <a:xfrm>
            <a:off x="3940366" y="1075322"/>
            <a:ext cx="8133333" cy="4723809"/>
          </a:xfrm>
          <a:prstGeom prst="rect">
            <a:avLst/>
          </a:prstGeom>
        </p:spPr>
      </p:pic>
      <p:sp>
        <p:nvSpPr>
          <p:cNvPr id="2" name="Slide Number Placeholder 1">
            <a:extLst>
              <a:ext uri="{FF2B5EF4-FFF2-40B4-BE49-F238E27FC236}">
                <a16:creationId xmlns:a16="http://schemas.microsoft.com/office/drawing/2014/main" id="{052C83E7-A39A-84CD-8128-4A203AB6150A}"/>
              </a:ext>
            </a:extLst>
          </p:cNvPr>
          <p:cNvSpPr>
            <a:spLocks noGrp="1"/>
          </p:cNvSpPr>
          <p:nvPr>
            <p:ph type="sldNum" sz="quarter" idx="4"/>
          </p:nvPr>
        </p:nvSpPr>
        <p:spPr>
          <a:xfrm>
            <a:off x="11337100" y="6538913"/>
            <a:ext cx="736600" cy="188540"/>
          </a:xfrm>
        </p:spPr>
        <p:txBody>
          <a:bodyPr/>
          <a:lstStyle/>
          <a:p>
            <a:fld id="{B477BE95-BAA2-FE4F-9C92-42659BBDB963}" type="slidenum">
              <a:rPr lang="en-US" altLang="en-US" smtClean="0"/>
              <a:pPr/>
              <a:t>4</a:t>
            </a:fld>
            <a:endParaRPr lang="en-US"/>
          </a:p>
        </p:txBody>
      </p:sp>
      <p:sp>
        <p:nvSpPr>
          <p:cNvPr id="3" name="TextBox 2">
            <a:extLst>
              <a:ext uri="{FF2B5EF4-FFF2-40B4-BE49-F238E27FC236}">
                <a16:creationId xmlns:a16="http://schemas.microsoft.com/office/drawing/2014/main" id="{651982D8-3965-B960-FABA-FDF61997B315}"/>
              </a:ext>
            </a:extLst>
          </p:cNvPr>
          <p:cNvSpPr txBox="1"/>
          <p:nvPr/>
        </p:nvSpPr>
        <p:spPr>
          <a:xfrm>
            <a:off x="1291695" y="213281"/>
            <a:ext cx="7933295" cy="584775"/>
          </a:xfrm>
          <a:prstGeom prst="rect">
            <a:avLst/>
          </a:prstGeom>
          <a:noFill/>
        </p:spPr>
        <p:txBody>
          <a:bodyPr wrap="square" rtlCol="0">
            <a:spAutoFit/>
          </a:bodyPr>
          <a:lstStyle/>
          <a:p>
            <a:r>
              <a:rPr lang="en-US" sz="3200" b="1"/>
              <a:t>Admissions Applicant Academic Preparedness</a:t>
            </a:r>
          </a:p>
        </p:txBody>
      </p:sp>
      <p:sp>
        <p:nvSpPr>
          <p:cNvPr id="9" name="TextBox 8">
            <a:extLst>
              <a:ext uri="{FF2B5EF4-FFF2-40B4-BE49-F238E27FC236}">
                <a16:creationId xmlns:a16="http://schemas.microsoft.com/office/drawing/2014/main" id="{2FA61B13-BC99-A835-00B4-36DB8FFD5AC0}"/>
              </a:ext>
            </a:extLst>
          </p:cNvPr>
          <p:cNvSpPr txBox="1"/>
          <p:nvPr/>
        </p:nvSpPr>
        <p:spPr>
          <a:xfrm>
            <a:off x="438912" y="1370613"/>
            <a:ext cx="3486349" cy="4904035"/>
          </a:xfrm>
          <a:prstGeom prst="rect">
            <a:avLst/>
          </a:prstGeom>
          <a:noFill/>
        </p:spPr>
        <p:txBody>
          <a:bodyPr wrap="square" rtlCol="0">
            <a:spAutoFit/>
          </a:bodyPr>
          <a:lstStyle/>
          <a:p>
            <a:pPr marL="342900" indent="-342900">
              <a:lnSpc>
                <a:spcPct val="150000"/>
              </a:lnSpc>
              <a:buAutoNum type="arabicPeriod"/>
            </a:pPr>
            <a:r>
              <a:rPr lang="en-US" sz="1500"/>
              <a:t>Click these dropdowns to select term, major, department and other filters.</a:t>
            </a:r>
          </a:p>
          <a:p>
            <a:pPr marL="342900" indent="-342900">
              <a:lnSpc>
                <a:spcPct val="150000"/>
              </a:lnSpc>
              <a:buAutoNum type="arabicPeriod"/>
            </a:pPr>
            <a:r>
              <a:rPr lang="en-US" sz="1500"/>
              <a:t>The boxplot shows the distribution of selected metric across application terms, highlighting spread and outliers.</a:t>
            </a:r>
          </a:p>
          <a:p>
            <a:pPr marL="342900" indent="-342900">
              <a:lnSpc>
                <a:spcPct val="150000"/>
              </a:lnSpc>
              <a:buAutoNum type="arabicPeriod"/>
            </a:pPr>
            <a:r>
              <a:rPr lang="en-US" sz="1500"/>
              <a:t>The heatmap on the right breaks scores into percentile bands to compare how academic readiness shifts year to year.</a:t>
            </a:r>
          </a:p>
          <a:p>
            <a:pPr marL="342900" indent="-342900">
              <a:lnSpc>
                <a:spcPct val="150000"/>
              </a:lnSpc>
              <a:buAutoNum type="arabicPeriod"/>
            </a:pPr>
            <a:r>
              <a:rPr lang="en-US" sz="1500"/>
              <a:t>The summary table includes key statistics such as count, average, median, and percentiles for each term.</a:t>
            </a:r>
          </a:p>
        </p:txBody>
      </p:sp>
      <p:sp>
        <p:nvSpPr>
          <p:cNvPr id="10" name="Rectangle 9">
            <a:extLst>
              <a:ext uri="{FF2B5EF4-FFF2-40B4-BE49-F238E27FC236}">
                <a16:creationId xmlns:a16="http://schemas.microsoft.com/office/drawing/2014/main" id="{0B114CFB-5413-52E7-34FF-BAB7C1CB2A2B}"/>
              </a:ext>
            </a:extLst>
          </p:cNvPr>
          <p:cNvSpPr/>
          <p:nvPr/>
        </p:nvSpPr>
        <p:spPr>
          <a:xfrm>
            <a:off x="5148073" y="1929732"/>
            <a:ext cx="3393353" cy="2268584"/>
          </a:xfrm>
          <a:prstGeom prst="rect">
            <a:avLst/>
          </a:prstGeom>
          <a:noFill/>
          <a:ln w="19050">
            <a:solidFill>
              <a:srgbClr val="BA0B2F"/>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2" name="Rectangle 11">
            <a:extLst>
              <a:ext uri="{FF2B5EF4-FFF2-40B4-BE49-F238E27FC236}">
                <a16:creationId xmlns:a16="http://schemas.microsoft.com/office/drawing/2014/main" id="{F911E83D-A565-38D8-BD43-8120E1644957}"/>
              </a:ext>
            </a:extLst>
          </p:cNvPr>
          <p:cNvSpPr/>
          <p:nvPr/>
        </p:nvSpPr>
        <p:spPr>
          <a:xfrm>
            <a:off x="8541428" y="1929733"/>
            <a:ext cx="3532271" cy="2268584"/>
          </a:xfrm>
          <a:prstGeom prst="rect">
            <a:avLst/>
          </a:prstGeom>
          <a:noFill/>
          <a:ln w="19050">
            <a:solidFill>
              <a:srgbClr val="BA0B2F"/>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 name="Rectangle 3">
            <a:extLst>
              <a:ext uri="{FF2B5EF4-FFF2-40B4-BE49-F238E27FC236}">
                <a16:creationId xmlns:a16="http://schemas.microsoft.com/office/drawing/2014/main" id="{A68B3E74-417A-1969-1129-CEA6C0CCC38F}"/>
              </a:ext>
            </a:extLst>
          </p:cNvPr>
          <p:cNvSpPr/>
          <p:nvPr/>
        </p:nvSpPr>
        <p:spPr>
          <a:xfrm>
            <a:off x="5148073" y="4308431"/>
            <a:ext cx="6925626" cy="1168825"/>
          </a:xfrm>
          <a:prstGeom prst="rect">
            <a:avLst/>
          </a:prstGeom>
          <a:noFill/>
          <a:ln w="19050">
            <a:solidFill>
              <a:srgbClr val="BA0B2F"/>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 name="Down Arrow 4">
            <a:extLst>
              <a:ext uri="{FF2B5EF4-FFF2-40B4-BE49-F238E27FC236}">
                <a16:creationId xmlns:a16="http://schemas.microsoft.com/office/drawing/2014/main" id="{0129A10C-BCED-91FA-BEE7-7B85263ADB5C}"/>
              </a:ext>
            </a:extLst>
          </p:cNvPr>
          <p:cNvSpPr/>
          <p:nvPr/>
        </p:nvSpPr>
        <p:spPr>
          <a:xfrm>
            <a:off x="4340912" y="1546701"/>
            <a:ext cx="411501" cy="491745"/>
          </a:xfrm>
          <a:prstGeom prst="downArrow">
            <a:avLst/>
          </a:prstGeom>
          <a:solidFill>
            <a:srgbClr val="BA0B2F"/>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1</a:t>
            </a:r>
          </a:p>
        </p:txBody>
      </p:sp>
      <p:sp>
        <p:nvSpPr>
          <p:cNvPr id="6" name="Down Arrow 5">
            <a:extLst>
              <a:ext uri="{FF2B5EF4-FFF2-40B4-BE49-F238E27FC236}">
                <a16:creationId xmlns:a16="http://schemas.microsoft.com/office/drawing/2014/main" id="{9352DCD4-815A-178E-EC89-2814AA2977D0}"/>
              </a:ext>
            </a:extLst>
          </p:cNvPr>
          <p:cNvSpPr/>
          <p:nvPr/>
        </p:nvSpPr>
        <p:spPr>
          <a:xfrm>
            <a:off x="7744496" y="1467003"/>
            <a:ext cx="411501" cy="433716"/>
          </a:xfrm>
          <a:prstGeom prst="downArrow">
            <a:avLst/>
          </a:prstGeom>
          <a:solidFill>
            <a:srgbClr val="BA0B2F"/>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2</a:t>
            </a:r>
          </a:p>
        </p:txBody>
      </p:sp>
      <p:sp>
        <p:nvSpPr>
          <p:cNvPr id="8" name="Up Arrow 7">
            <a:extLst>
              <a:ext uri="{FF2B5EF4-FFF2-40B4-BE49-F238E27FC236}">
                <a16:creationId xmlns:a16="http://schemas.microsoft.com/office/drawing/2014/main" id="{054A7B8F-F160-ED72-7166-CE2321CE6517}"/>
              </a:ext>
            </a:extLst>
          </p:cNvPr>
          <p:cNvSpPr/>
          <p:nvPr/>
        </p:nvSpPr>
        <p:spPr>
          <a:xfrm>
            <a:off x="9090940" y="5535168"/>
            <a:ext cx="485203" cy="495017"/>
          </a:xfrm>
          <a:prstGeom prst="upArrow">
            <a:avLst/>
          </a:prstGeom>
          <a:solidFill>
            <a:srgbClr val="BA0B2F"/>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4</a:t>
            </a:r>
          </a:p>
        </p:txBody>
      </p:sp>
      <p:sp>
        <p:nvSpPr>
          <p:cNvPr id="11" name="Down Arrow 10">
            <a:extLst>
              <a:ext uri="{FF2B5EF4-FFF2-40B4-BE49-F238E27FC236}">
                <a16:creationId xmlns:a16="http://schemas.microsoft.com/office/drawing/2014/main" id="{A8D6D95F-760A-77FC-35CD-B43226F273C9}"/>
              </a:ext>
            </a:extLst>
          </p:cNvPr>
          <p:cNvSpPr/>
          <p:nvPr/>
        </p:nvSpPr>
        <p:spPr>
          <a:xfrm>
            <a:off x="10766736" y="1467003"/>
            <a:ext cx="411501" cy="433716"/>
          </a:xfrm>
          <a:prstGeom prst="downArrow">
            <a:avLst/>
          </a:prstGeom>
          <a:solidFill>
            <a:srgbClr val="BA0B2F"/>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3</a:t>
            </a:r>
          </a:p>
        </p:txBody>
      </p:sp>
      <p:sp>
        <p:nvSpPr>
          <p:cNvPr id="13" name="Rectangular Callout 12">
            <a:extLst>
              <a:ext uri="{FF2B5EF4-FFF2-40B4-BE49-F238E27FC236}">
                <a16:creationId xmlns:a16="http://schemas.microsoft.com/office/drawing/2014/main" id="{C9EDCA9D-C073-D278-BE3F-779FF4E0F875}"/>
              </a:ext>
            </a:extLst>
          </p:cNvPr>
          <p:cNvSpPr/>
          <p:nvPr/>
        </p:nvSpPr>
        <p:spPr>
          <a:xfrm>
            <a:off x="8421217" y="779529"/>
            <a:ext cx="1824651" cy="1095146"/>
          </a:xfrm>
          <a:prstGeom prst="wedgeRectCallout">
            <a:avLst>
              <a:gd name="adj1" fmla="val 10127"/>
              <a:gd name="adj2" fmla="val 61272"/>
            </a:avLst>
          </a:prstGeom>
          <a:solidFill>
            <a:srgbClr val="BA0B2F"/>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a:latin typeface="Arial" panose="020B0604020202020204" pitchFamily="34" charset="0"/>
                <a:cs typeface="Arial" panose="020B0604020202020204" pitchFamily="34" charset="0"/>
              </a:rPr>
              <a:t>“Heatmap” grid that shows how many applicants fall into different score ranges across terms. Darker colors mean higher percentages.</a:t>
            </a:r>
          </a:p>
        </p:txBody>
      </p:sp>
      <p:sp>
        <p:nvSpPr>
          <p:cNvPr id="14" name="Rectangular Callout 13">
            <a:extLst>
              <a:ext uri="{FF2B5EF4-FFF2-40B4-BE49-F238E27FC236}">
                <a16:creationId xmlns:a16="http://schemas.microsoft.com/office/drawing/2014/main" id="{12564591-04D0-A434-C760-CA57D695E218}"/>
              </a:ext>
            </a:extLst>
          </p:cNvPr>
          <p:cNvSpPr/>
          <p:nvPr/>
        </p:nvSpPr>
        <p:spPr>
          <a:xfrm>
            <a:off x="5504194" y="932874"/>
            <a:ext cx="1824651" cy="935299"/>
          </a:xfrm>
          <a:prstGeom prst="wedgeRectCallout">
            <a:avLst>
              <a:gd name="adj1" fmla="val 5719"/>
              <a:gd name="adj2" fmla="val 66571"/>
            </a:avLst>
          </a:prstGeom>
          <a:solidFill>
            <a:srgbClr val="BA0B2F"/>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a:t>Box and whisker chart that shows how scores are spread out, where most applicants fall, the middle range, and any unusually high or low scores (outliers).</a:t>
            </a:r>
          </a:p>
        </p:txBody>
      </p:sp>
      <p:sp>
        <p:nvSpPr>
          <p:cNvPr id="16" name="Rounded Rectangular Callout 15">
            <a:extLst>
              <a:ext uri="{FF2B5EF4-FFF2-40B4-BE49-F238E27FC236}">
                <a16:creationId xmlns:a16="http://schemas.microsoft.com/office/drawing/2014/main" id="{A3F66846-2573-8D9F-240D-E59517107596}"/>
              </a:ext>
            </a:extLst>
          </p:cNvPr>
          <p:cNvSpPr/>
          <p:nvPr/>
        </p:nvSpPr>
        <p:spPr>
          <a:xfrm>
            <a:off x="6278676" y="5366723"/>
            <a:ext cx="2234046" cy="937809"/>
          </a:xfrm>
          <a:prstGeom prst="wedgeRoundRectCallout">
            <a:avLst>
              <a:gd name="adj1" fmla="val -75866"/>
              <a:gd name="adj2" fmla="val -91335"/>
              <a:gd name="adj3" fmla="val 16667"/>
            </a:avLst>
          </a:prstGeom>
          <a:solidFill>
            <a:srgbClr val="BA0B2F"/>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000" b="1">
                <a:latin typeface="Arial" panose="020B0604020202020204" pitchFamily="34" charset="0"/>
                <a:cs typeface="Arial" panose="020B0604020202020204" pitchFamily="34" charset="0"/>
              </a:rPr>
              <a:t>Quick view of key stats, number of applicants, average scores, and percentiles (like median or 75th percentile).</a:t>
            </a:r>
          </a:p>
        </p:txBody>
      </p:sp>
    </p:spTree>
    <p:extLst>
      <p:ext uri="{BB962C8B-B14F-4D97-AF65-F5344CB8AC3E}">
        <p14:creationId xmlns:p14="http://schemas.microsoft.com/office/powerpoint/2010/main" val="939793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 calcmode="lin" valueType="num">
                                      <p:cBhvr additive="base">
                                        <p:cTn id="17"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9">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
                                            <p:txEl>
                                              <p:pRg st="2" end="2"/>
                                            </p:txEl>
                                          </p:spTgt>
                                        </p:tgtEl>
                                        <p:attrNameLst>
                                          <p:attrName>style.visibility</p:attrName>
                                        </p:attrNameLst>
                                      </p:cBhvr>
                                      <p:to>
                                        <p:strVal val="visible"/>
                                      </p:to>
                                    </p:set>
                                    <p:anim calcmode="lin" valueType="num">
                                      <p:cBhvr additive="base">
                                        <p:cTn id="3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
                                            <p:txEl>
                                              <p:pRg st="2" end="2"/>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ppt_x"/>
                                          </p:val>
                                        </p:tav>
                                        <p:tav tm="100000">
                                          <p:val>
                                            <p:strVal val="#ppt_x"/>
                                          </p:val>
                                        </p:tav>
                                      </p:tavLst>
                                    </p:anim>
                                    <p:anim calcmode="lin" valueType="num">
                                      <p:cBhvr additive="base">
                                        <p:cTn id="36" dur="5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500" fill="hold"/>
                                        <p:tgtEl>
                                          <p:spTgt spid="13"/>
                                        </p:tgtEl>
                                        <p:attrNameLst>
                                          <p:attrName>ppt_x</p:attrName>
                                        </p:attrNameLst>
                                      </p:cBhvr>
                                      <p:tavLst>
                                        <p:tav tm="0">
                                          <p:val>
                                            <p:strVal val="#ppt_x"/>
                                          </p:val>
                                        </p:tav>
                                        <p:tav tm="100000">
                                          <p:val>
                                            <p:strVal val="#ppt_x"/>
                                          </p:val>
                                        </p:tav>
                                      </p:tavLst>
                                    </p:anim>
                                    <p:anim calcmode="lin" valueType="num">
                                      <p:cBhvr additive="base">
                                        <p:cTn id="4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9">
                                            <p:txEl>
                                              <p:pRg st="3" end="3"/>
                                            </p:txEl>
                                          </p:spTgt>
                                        </p:tgtEl>
                                        <p:attrNameLst>
                                          <p:attrName>style.visibility</p:attrName>
                                        </p:attrNameLst>
                                      </p:cBhvr>
                                      <p:to>
                                        <p:strVal val="visible"/>
                                      </p:to>
                                    </p:set>
                                    <p:anim calcmode="lin" valueType="num">
                                      <p:cBhvr additive="base">
                                        <p:cTn id="45"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9">
                                            <p:txEl>
                                              <p:pRg st="3" end="3"/>
                                            </p:txEl>
                                          </p:spTgt>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ppt_x"/>
                                          </p:val>
                                        </p:tav>
                                        <p:tav tm="100000">
                                          <p:val>
                                            <p:strVal val="#ppt_x"/>
                                          </p:val>
                                        </p:tav>
                                      </p:tavLst>
                                    </p:anim>
                                    <p:anim calcmode="lin" valueType="num">
                                      <p:cBhvr additive="base">
                                        <p:cTn id="50" dur="500" fill="hold"/>
                                        <p:tgtEl>
                                          <p:spTgt spid="8"/>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500" fill="hold"/>
                                        <p:tgtEl>
                                          <p:spTgt spid="16"/>
                                        </p:tgtEl>
                                        <p:attrNameLst>
                                          <p:attrName>ppt_x</p:attrName>
                                        </p:attrNameLst>
                                      </p:cBhvr>
                                      <p:tavLst>
                                        <p:tav tm="0">
                                          <p:val>
                                            <p:strVal val="#ppt_x"/>
                                          </p:val>
                                        </p:tav>
                                        <p:tav tm="100000">
                                          <p:val>
                                            <p:strVal val="#ppt_x"/>
                                          </p:val>
                                        </p:tav>
                                      </p:tavLst>
                                    </p:anim>
                                    <p:anim calcmode="lin" valueType="num">
                                      <p:cBhvr additive="base">
                                        <p:cTn id="5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11" grpId="0" animBg="1"/>
      <p:bldP spid="13" grpId="0" animBg="1"/>
      <p:bldP spid="14" grpId="0" animBg="1"/>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24B05B-1868-E5D3-60C3-3A90D159D1FF}"/>
            </a:ext>
          </a:extLst>
        </p:cNvPr>
        <p:cNvGrpSpPr/>
        <p:nvPr/>
      </p:nvGrpSpPr>
      <p:grpSpPr>
        <a:xfrm>
          <a:off x="0" y="0"/>
          <a:ext cx="0" cy="0"/>
          <a:chOff x="0" y="0"/>
          <a:chExt cx="0" cy="0"/>
        </a:xfrm>
      </p:grpSpPr>
      <p:pic>
        <p:nvPicPr>
          <p:cNvPr id="15" name="Picture 14" descr="A screenshot of a computer&#10;&#10;AI-generated content may be incorrect.">
            <a:extLst>
              <a:ext uri="{FF2B5EF4-FFF2-40B4-BE49-F238E27FC236}">
                <a16:creationId xmlns:a16="http://schemas.microsoft.com/office/drawing/2014/main" id="{81D3A4BE-1C53-69C2-6179-E5BA4B2A5A2B}"/>
              </a:ext>
            </a:extLst>
          </p:cNvPr>
          <p:cNvPicPr>
            <a:picLocks noChangeAspect="1"/>
          </p:cNvPicPr>
          <p:nvPr/>
        </p:nvPicPr>
        <p:blipFill>
          <a:blip r:embed="rId2"/>
          <a:stretch>
            <a:fillRect/>
          </a:stretch>
        </p:blipFill>
        <p:spPr>
          <a:xfrm>
            <a:off x="3954111" y="1370612"/>
            <a:ext cx="8133333" cy="4723809"/>
          </a:xfrm>
          <a:prstGeom prst="rect">
            <a:avLst/>
          </a:prstGeom>
        </p:spPr>
      </p:pic>
      <p:sp>
        <p:nvSpPr>
          <p:cNvPr id="2" name="Slide Number Placeholder 1">
            <a:extLst>
              <a:ext uri="{FF2B5EF4-FFF2-40B4-BE49-F238E27FC236}">
                <a16:creationId xmlns:a16="http://schemas.microsoft.com/office/drawing/2014/main" id="{076A01D5-3129-9D9E-A5F6-9F8FEEAB6AFA}"/>
              </a:ext>
            </a:extLst>
          </p:cNvPr>
          <p:cNvSpPr>
            <a:spLocks noGrp="1"/>
          </p:cNvSpPr>
          <p:nvPr>
            <p:ph type="sldNum" sz="quarter" idx="4"/>
          </p:nvPr>
        </p:nvSpPr>
        <p:spPr>
          <a:xfrm>
            <a:off x="11337100" y="6538913"/>
            <a:ext cx="736600" cy="188540"/>
          </a:xfrm>
        </p:spPr>
        <p:txBody>
          <a:bodyPr/>
          <a:lstStyle/>
          <a:p>
            <a:fld id="{B477BE95-BAA2-FE4F-9C92-42659BBDB963}" type="slidenum">
              <a:rPr lang="en-US" altLang="en-US" smtClean="0"/>
              <a:pPr/>
              <a:t>5</a:t>
            </a:fld>
            <a:endParaRPr lang="en-US"/>
          </a:p>
        </p:txBody>
      </p:sp>
      <p:sp>
        <p:nvSpPr>
          <p:cNvPr id="3" name="TextBox 2">
            <a:extLst>
              <a:ext uri="{FF2B5EF4-FFF2-40B4-BE49-F238E27FC236}">
                <a16:creationId xmlns:a16="http://schemas.microsoft.com/office/drawing/2014/main" id="{4CD95015-2676-2503-455F-E65607999F40}"/>
              </a:ext>
            </a:extLst>
          </p:cNvPr>
          <p:cNvSpPr txBox="1"/>
          <p:nvPr/>
        </p:nvSpPr>
        <p:spPr>
          <a:xfrm>
            <a:off x="1373992" y="319086"/>
            <a:ext cx="9963108" cy="584775"/>
          </a:xfrm>
          <a:prstGeom prst="rect">
            <a:avLst/>
          </a:prstGeom>
          <a:noFill/>
        </p:spPr>
        <p:txBody>
          <a:bodyPr wrap="square" rtlCol="0">
            <a:spAutoFit/>
          </a:bodyPr>
          <a:lstStyle/>
          <a:p>
            <a:r>
              <a:rPr lang="en-US" sz="3200" b="1"/>
              <a:t>Admissions Applicant Academic Preparedness (extended)</a:t>
            </a:r>
          </a:p>
        </p:txBody>
      </p:sp>
      <p:sp>
        <p:nvSpPr>
          <p:cNvPr id="9" name="TextBox 8">
            <a:extLst>
              <a:ext uri="{FF2B5EF4-FFF2-40B4-BE49-F238E27FC236}">
                <a16:creationId xmlns:a16="http://schemas.microsoft.com/office/drawing/2014/main" id="{4F47922B-B864-C328-B7A0-8B739A2DF298}"/>
              </a:ext>
            </a:extLst>
          </p:cNvPr>
          <p:cNvSpPr txBox="1"/>
          <p:nvPr/>
        </p:nvSpPr>
        <p:spPr>
          <a:xfrm>
            <a:off x="457200" y="1370612"/>
            <a:ext cx="3496911" cy="3865289"/>
          </a:xfrm>
          <a:prstGeom prst="rect">
            <a:avLst/>
          </a:prstGeom>
          <a:noFill/>
        </p:spPr>
        <p:txBody>
          <a:bodyPr wrap="square" rtlCol="0">
            <a:spAutoFit/>
          </a:bodyPr>
          <a:lstStyle/>
          <a:p>
            <a:pPr marL="342900" indent="-342900">
              <a:lnSpc>
                <a:spcPct val="150000"/>
              </a:lnSpc>
              <a:buFontTx/>
              <a:buAutoNum type="arabicPeriod"/>
            </a:pPr>
            <a:r>
              <a:rPr lang="en-US" sz="1500"/>
              <a:t>Click the dropdown to select term, major, department and other filters.</a:t>
            </a:r>
          </a:p>
          <a:p>
            <a:pPr marL="342900" indent="-342900">
              <a:lnSpc>
                <a:spcPct val="150000"/>
              </a:lnSpc>
              <a:buAutoNum type="arabicPeriod"/>
            </a:pPr>
            <a:r>
              <a:rPr lang="en-US" sz="1500"/>
              <a:t>Use this dropdown to toggle between Applied, Admitted, or Enrolled stages.</a:t>
            </a:r>
          </a:p>
          <a:p>
            <a:pPr marL="342900" indent="-342900">
              <a:lnSpc>
                <a:spcPct val="150000"/>
              </a:lnSpc>
              <a:buFontTx/>
              <a:buAutoNum type="arabicPeriod"/>
            </a:pPr>
            <a:r>
              <a:rPr lang="en-US" sz="1500"/>
              <a:t>Use this dropdown to toggle between Super ACT, Super SAT, Super Overall SAT|ACT, HS GPA, or Prior Institution GPA.</a:t>
            </a:r>
          </a:p>
          <a:p>
            <a:pPr marL="342900" indent="-342900">
              <a:lnSpc>
                <a:spcPct val="150000"/>
              </a:lnSpc>
              <a:buAutoNum type="arabicPeriod"/>
            </a:pPr>
            <a:r>
              <a:rPr lang="en-US" sz="1500"/>
              <a:t>The data will update (boxplot, heatmap, table) to reflect the selected stage of the funnel.</a:t>
            </a:r>
          </a:p>
        </p:txBody>
      </p:sp>
      <p:sp>
        <p:nvSpPr>
          <p:cNvPr id="12" name="Rectangle 11">
            <a:extLst>
              <a:ext uri="{FF2B5EF4-FFF2-40B4-BE49-F238E27FC236}">
                <a16:creationId xmlns:a16="http://schemas.microsoft.com/office/drawing/2014/main" id="{4B26B624-CC2C-3140-A03D-64D69B2C5821}"/>
              </a:ext>
            </a:extLst>
          </p:cNvPr>
          <p:cNvSpPr/>
          <p:nvPr/>
        </p:nvSpPr>
        <p:spPr>
          <a:xfrm>
            <a:off x="8605339" y="2200755"/>
            <a:ext cx="1155378" cy="666230"/>
          </a:xfrm>
          <a:prstGeom prst="rect">
            <a:avLst/>
          </a:prstGeom>
          <a:noFill/>
          <a:ln w="19050">
            <a:solidFill>
              <a:srgbClr val="BA0B2F"/>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 name="Down Arrow 4">
            <a:extLst>
              <a:ext uri="{FF2B5EF4-FFF2-40B4-BE49-F238E27FC236}">
                <a16:creationId xmlns:a16="http://schemas.microsoft.com/office/drawing/2014/main" id="{0D01E391-DAF9-8CA2-9207-E110DBEA99D8}"/>
              </a:ext>
            </a:extLst>
          </p:cNvPr>
          <p:cNvSpPr/>
          <p:nvPr/>
        </p:nvSpPr>
        <p:spPr>
          <a:xfrm>
            <a:off x="10014000" y="1870852"/>
            <a:ext cx="304900" cy="358492"/>
          </a:xfrm>
          <a:prstGeom prst="downArrow">
            <a:avLst/>
          </a:prstGeom>
          <a:solidFill>
            <a:srgbClr val="BA0B2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6" name="Down Arrow 5">
            <a:extLst>
              <a:ext uri="{FF2B5EF4-FFF2-40B4-BE49-F238E27FC236}">
                <a16:creationId xmlns:a16="http://schemas.microsoft.com/office/drawing/2014/main" id="{FE4BD35C-2A0E-3E80-72FC-CDA2A0ECD2C0}"/>
              </a:ext>
            </a:extLst>
          </p:cNvPr>
          <p:cNvSpPr/>
          <p:nvPr/>
        </p:nvSpPr>
        <p:spPr>
          <a:xfrm>
            <a:off x="9025781" y="1814882"/>
            <a:ext cx="304900" cy="353290"/>
          </a:xfrm>
          <a:prstGeom prst="downArrow">
            <a:avLst/>
          </a:prstGeom>
          <a:solidFill>
            <a:srgbClr val="BA0B2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8" name="Down Arrow 7">
            <a:extLst>
              <a:ext uri="{FF2B5EF4-FFF2-40B4-BE49-F238E27FC236}">
                <a16:creationId xmlns:a16="http://schemas.microsoft.com/office/drawing/2014/main" id="{3623A285-B2C5-BF01-ED05-E6ACBD3FF951}"/>
              </a:ext>
            </a:extLst>
          </p:cNvPr>
          <p:cNvSpPr/>
          <p:nvPr/>
        </p:nvSpPr>
        <p:spPr>
          <a:xfrm>
            <a:off x="4281160" y="1809680"/>
            <a:ext cx="467590" cy="457072"/>
          </a:xfrm>
          <a:prstGeom prst="downArrow">
            <a:avLst/>
          </a:prstGeom>
          <a:solidFill>
            <a:srgbClr val="BA0B2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10" name="Down Arrow 9">
            <a:extLst>
              <a:ext uri="{FF2B5EF4-FFF2-40B4-BE49-F238E27FC236}">
                <a16:creationId xmlns:a16="http://schemas.microsoft.com/office/drawing/2014/main" id="{34A12C60-5329-BED0-971A-F4153E305D96}"/>
              </a:ext>
            </a:extLst>
          </p:cNvPr>
          <p:cNvSpPr/>
          <p:nvPr/>
        </p:nvSpPr>
        <p:spPr>
          <a:xfrm>
            <a:off x="10985885" y="2038216"/>
            <a:ext cx="412651" cy="457072"/>
          </a:xfrm>
          <a:prstGeom prst="downArrow">
            <a:avLst/>
          </a:prstGeom>
          <a:solidFill>
            <a:srgbClr val="BA0B2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11" name="Down Arrow 10">
            <a:extLst>
              <a:ext uri="{FF2B5EF4-FFF2-40B4-BE49-F238E27FC236}">
                <a16:creationId xmlns:a16="http://schemas.microsoft.com/office/drawing/2014/main" id="{8238A63C-2DDD-038E-08B6-202E566293F9}"/>
              </a:ext>
            </a:extLst>
          </p:cNvPr>
          <p:cNvSpPr/>
          <p:nvPr/>
        </p:nvSpPr>
        <p:spPr>
          <a:xfrm>
            <a:off x="7071000" y="2038216"/>
            <a:ext cx="412651" cy="457072"/>
          </a:xfrm>
          <a:prstGeom prst="downArrow">
            <a:avLst/>
          </a:prstGeom>
          <a:solidFill>
            <a:srgbClr val="BA0B2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4</a:t>
            </a:r>
          </a:p>
        </p:txBody>
      </p:sp>
    </p:spTree>
    <p:extLst>
      <p:ext uri="{BB962C8B-B14F-4D97-AF65-F5344CB8AC3E}">
        <p14:creationId xmlns:p14="http://schemas.microsoft.com/office/powerpoint/2010/main" val="3633655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 calcmode="lin" valueType="num">
                                      <p:cBhvr additive="base">
                                        <p:cTn id="17"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9">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 calcmode="lin" valueType="num">
                                      <p:cBhvr additive="base">
                                        <p:cTn id="27"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9">
                                            <p:txEl>
                                              <p:pRg st="2" end="2"/>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
                                            <p:txEl>
                                              <p:pRg st="3" end="3"/>
                                            </p:txEl>
                                          </p:spTgt>
                                        </p:tgtEl>
                                        <p:attrNameLst>
                                          <p:attrName>style.visibility</p:attrName>
                                        </p:attrNameLst>
                                      </p:cBhvr>
                                      <p:to>
                                        <p:strVal val="visible"/>
                                      </p:to>
                                    </p:set>
                                    <p:anim calcmode="lin" valueType="num">
                                      <p:cBhvr additive="base">
                                        <p:cTn id="3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
                                            <p:txEl>
                                              <p:pRg st="3" end="3"/>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additive="base">
                                        <p:cTn id="41" dur="500" fill="hold"/>
                                        <p:tgtEl>
                                          <p:spTgt spid="11"/>
                                        </p:tgtEl>
                                        <p:attrNameLst>
                                          <p:attrName>ppt_x</p:attrName>
                                        </p:attrNameLst>
                                      </p:cBhvr>
                                      <p:tavLst>
                                        <p:tav tm="0">
                                          <p:val>
                                            <p:strVal val="#ppt_x"/>
                                          </p:val>
                                        </p:tav>
                                        <p:tav tm="100000">
                                          <p:val>
                                            <p:strVal val="#ppt_x"/>
                                          </p:val>
                                        </p:tav>
                                      </p:tavLst>
                                    </p:anim>
                                    <p:anim calcmode="lin" valueType="num">
                                      <p:cBhvr additive="base">
                                        <p:cTn id="42" dur="500" fill="hold"/>
                                        <p:tgtEl>
                                          <p:spTgt spid="11"/>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0"/>
                                        </p:tgtEl>
                                        <p:attrNameLst>
                                          <p:attrName>style.visibility</p:attrName>
                                        </p:attrNameLst>
                                      </p:cBhvr>
                                      <p:to>
                                        <p:strVal val="visible"/>
                                      </p:to>
                                    </p:set>
                                    <p:anim calcmode="lin" valueType="num">
                                      <p:cBhvr additive="base">
                                        <p:cTn id="45" dur="500" fill="hold"/>
                                        <p:tgtEl>
                                          <p:spTgt spid="10"/>
                                        </p:tgtEl>
                                        <p:attrNameLst>
                                          <p:attrName>ppt_x</p:attrName>
                                        </p:attrNameLst>
                                      </p:cBhvr>
                                      <p:tavLst>
                                        <p:tav tm="0">
                                          <p:val>
                                            <p:strVal val="#ppt_x"/>
                                          </p:val>
                                        </p:tav>
                                        <p:tav tm="100000">
                                          <p:val>
                                            <p:strVal val="#ppt_x"/>
                                          </p:val>
                                        </p:tav>
                                      </p:tavLst>
                                    </p:anim>
                                    <p:anim calcmode="lin" valueType="num">
                                      <p:cBhvr additive="base">
                                        <p:cTn id="4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10"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7A4C3D-EFD8-88BD-481C-EAB7E29DDA32}"/>
            </a:ext>
          </a:extLst>
        </p:cNvPr>
        <p:cNvGrpSpPr/>
        <p:nvPr/>
      </p:nvGrpSpPr>
      <p:grpSpPr>
        <a:xfrm>
          <a:off x="0" y="0"/>
          <a:ext cx="0" cy="0"/>
          <a:chOff x="0" y="0"/>
          <a:chExt cx="0" cy="0"/>
        </a:xfrm>
      </p:grpSpPr>
      <p:pic>
        <p:nvPicPr>
          <p:cNvPr id="14" name="Picture 13" descr="A screenshot of a computer&#10;&#10;AI-generated content may be incorrect.">
            <a:extLst>
              <a:ext uri="{FF2B5EF4-FFF2-40B4-BE49-F238E27FC236}">
                <a16:creationId xmlns:a16="http://schemas.microsoft.com/office/drawing/2014/main" id="{317B4497-6E7D-9E4F-BF0B-E1412F7A9569}"/>
              </a:ext>
            </a:extLst>
          </p:cNvPr>
          <p:cNvPicPr>
            <a:picLocks noChangeAspect="1"/>
          </p:cNvPicPr>
          <p:nvPr/>
        </p:nvPicPr>
        <p:blipFill>
          <a:blip r:embed="rId2"/>
          <a:stretch>
            <a:fillRect/>
          </a:stretch>
        </p:blipFill>
        <p:spPr>
          <a:xfrm>
            <a:off x="3908423" y="1410999"/>
            <a:ext cx="7980952" cy="4609524"/>
          </a:xfrm>
          <a:prstGeom prst="rect">
            <a:avLst/>
          </a:prstGeom>
        </p:spPr>
      </p:pic>
      <p:sp>
        <p:nvSpPr>
          <p:cNvPr id="2" name="Slide Number Placeholder 1">
            <a:extLst>
              <a:ext uri="{FF2B5EF4-FFF2-40B4-BE49-F238E27FC236}">
                <a16:creationId xmlns:a16="http://schemas.microsoft.com/office/drawing/2014/main" id="{51905F34-C306-EEC8-93F4-77FAA7A9877D}"/>
              </a:ext>
            </a:extLst>
          </p:cNvPr>
          <p:cNvSpPr>
            <a:spLocks noGrp="1"/>
          </p:cNvSpPr>
          <p:nvPr>
            <p:ph type="sldNum" sz="quarter" idx="4"/>
          </p:nvPr>
        </p:nvSpPr>
        <p:spPr>
          <a:xfrm>
            <a:off x="11337100" y="6538913"/>
            <a:ext cx="736600" cy="188540"/>
          </a:xfrm>
        </p:spPr>
        <p:txBody>
          <a:bodyPr/>
          <a:lstStyle/>
          <a:p>
            <a:fld id="{B477BE95-BAA2-FE4F-9C92-42659BBDB963}" type="slidenum">
              <a:rPr lang="en-US" altLang="en-US" smtClean="0"/>
              <a:pPr/>
              <a:t>6</a:t>
            </a:fld>
            <a:endParaRPr lang="en-US"/>
          </a:p>
        </p:txBody>
      </p:sp>
      <p:sp>
        <p:nvSpPr>
          <p:cNvPr id="3" name="TextBox 2">
            <a:extLst>
              <a:ext uri="{FF2B5EF4-FFF2-40B4-BE49-F238E27FC236}">
                <a16:creationId xmlns:a16="http://schemas.microsoft.com/office/drawing/2014/main" id="{1E38B036-F76E-1FF7-0025-794B27ECB659}"/>
              </a:ext>
            </a:extLst>
          </p:cNvPr>
          <p:cNvSpPr txBox="1"/>
          <p:nvPr/>
        </p:nvSpPr>
        <p:spPr>
          <a:xfrm>
            <a:off x="1373992" y="319086"/>
            <a:ext cx="4203848" cy="584775"/>
          </a:xfrm>
          <a:prstGeom prst="rect">
            <a:avLst/>
          </a:prstGeom>
          <a:noFill/>
        </p:spPr>
        <p:txBody>
          <a:bodyPr wrap="square" rtlCol="0">
            <a:spAutoFit/>
          </a:bodyPr>
          <a:lstStyle/>
          <a:p>
            <a:r>
              <a:rPr lang="en-US" sz="3200" b="1"/>
              <a:t>Applicant Demography</a:t>
            </a:r>
          </a:p>
        </p:txBody>
      </p:sp>
      <p:sp>
        <p:nvSpPr>
          <p:cNvPr id="9" name="TextBox 8">
            <a:extLst>
              <a:ext uri="{FF2B5EF4-FFF2-40B4-BE49-F238E27FC236}">
                <a16:creationId xmlns:a16="http://schemas.microsoft.com/office/drawing/2014/main" id="{4675785C-560D-6E54-EA91-2707EAEAEA0A}"/>
              </a:ext>
            </a:extLst>
          </p:cNvPr>
          <p:cNvSpPr txBox="1"/>
          <p:nvPr/>
        </p:nvSpPr>
        <p:spPr>
          <a:xfrm>
            <a:off x="479872" y="1382819"/>
            <a:ext cx="3299075" cy="3519040"/>
          </a:xfrm>
          <a:prstGeom prst="rect">
            <a:avLst/>
          </a:prstGeom>
          <a:noFill/>
        </p:spPr>
        <p:txBody>
          <a:bodyPr wrap="square" rtlCol="0">
            <a:spAutoFit/>
          </a:bodyPr>
          <a:lstStyle/>
          <a:p>
            <a:pPr marL="342900" indent="-342900">
              <a:lnSpc>
                <a:spcPct val="150000"/>
              </a:lnSpc>
              <a:buAutoNum type="arabicPeriod"/>
            </a:pPr>
            <a:r>
              <a:rPr lang="en-US" sz="1500"/>
              <a:t>Select term, major, department and other filter.</a:t>
            </a:r>
          </a:p>
          <a:p>
            <a:pPr marL="342900" indent="-342900">
              <a:lnSpc>
                <a:spcPct val="150000"/>
              </a:lnSpc>
              <a:buFontTx/>
              <a:buAutoNum type="arabicPeriod"/>
            </a:pPr>
            <a:r>
              <a:rPr lang="en-US" sz="1500"/>
              <a:t>Select a breakdown dimension College, Student Level, Sex, Online Admit Status, International Admit Status, IPEDS Ethnicity.</a:t>
            </a:r>
          </a:p>
          <a:p>
            <a:pPr marL="342900" indent="-342900">
              <a:lnSpc>
                <a:spcPct val="150000"/>
              </a:lnSpc>
              <a:buFontTx/>
              <a:buAutoNum type="arabicPeriod"/>
            </a:pPr>
            <a:r>
              <a:rPr lang="en-US" sz="1500"/>
              <a:t>Select a metric: Applied, Admitted, Enrolled, Admit Rate, Yield Rate to analyze trends and compare groups.</a:t>
            </a:r>
          </a:p>
        </p:txBody>
      </p:sp>
      <p:sp>
        <p:nvSpPr>
          <p:cNvPr id="4" name="Rectangle 3">
            <a:extLst>
              <a:ext uri="{FF2B5EF4-FFF2-40B4-BE49-F238E27FC236}">
                <a16:creationId xmlns:a16="http://schemas.microsoft.com/office/drawing/2014/main" id="{D8B5AD1F-58DB-A5A8-2BFE-1435DA9781B5}"/>
              </a:ext>
            </a:extLst>
          </p:cNvPr>
          <p:cNvSpPr/>
          <p:nvPr/>
        </p:nvSpPr>
        <p:spPr>
          <a:xfrm>
            <a:off x="5084064" y="2112177"/>
            <a:ext cx="3401568" cy="412074"/>
          </a:xfrm>
          <a:prstGeom prst="rect">
            <a:avLst/>
          </a:prstGeom>
          <a:noFill/>
          <a:ln w="19050">
            <a:solidFill>
              <a:srgbClr val="BA0B2F"/>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 name="Rectangle 4">
            <a:extLst>
              <a:ext uri="{FF2B5EF4-FFF2-40B4-BE49-F238E27FC236}">
                <a16:creationId xmlns:a16="http://schemas.microsoft.com/office/drawing/2014/main" id="{4169C17B-C3D4-75B0-92BD-B9052EF16BA2}"/>
              </a:ext>
            </a:extLst>
          </p:cNvPr>
          <p:cNvSpPr/>
          <p:nvPr/>
        </p:nvSpPr>
        <p:spPr>
          <a:xfrm>
            <a:off x="8485632" y="2112177"/>
            <a:ext cx="3403216" cy="412074"/>
          </a:xfrm>
          <a:prstGeom prst="rect">
            <a:avLst/>
          </a:prstGeom>
          <a:noFill/>
          <a:ln w="19050">
            <a:solidFill>
              <a:srgbClr val="BA0B2F"/>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 name="Down Arrow 7">
            <a:extLst>
              <a:ext uri="{FF2B5EF4-FFF2-40B4-BE49-F238E27FC236}">
                <a16:creationId xmlns:a16="http://schemas.microsoft.com/office/drawing/2014/main" id="{4245C1D8-882B-984D-4078-F9AF31B8EF90}"/>
              </a:ext>
            </a:extLst>
          </p:cNvPr>
          <p:cNvSpPr/>
          <p:nvPr/>
        </p:nvSpPr>
        <p:spPr>
          <a:xfrm>
            <a:off x="4322619" y="1910146"/>
            <a:ext cx="258387" cy="329848"/>
          </a:xfrm>
          <a:prstGeom prst="downArrow">
            <a:avLst/>
          </a:prstGeom>
          <a:solidFill>
            <a:srgbClr val="BA0B2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1</a:t>
            </a:r>
          </a:p>
        </p:txBody>
      </p:sp>
      <p:sp>
        <p:nvSpPr>
          <p:cNvPr id="11" name="Down Arrow 10">
            <a:extLst>
              <a:ext uri="{FF2B5EF4-FFF2-40B4-BE49-F238E27FC236}">
                <a16:creationId xmlns:a16="http://schemas.microsoft.com/office/drawing/2014/main" id="{611EBB77-8737-F826-82B0-4233F1596B0A}"/>
              </a:ext>
            </a:extLst>
          </p:cNvPr>
          <p:cNvSpPr/>
          <p:nvPr/>
        </p:nvSpPr>
        <p:spPr>
          <a:xfrm>
            <a:off x="8260511" y="1965517"/>
            <a:ext cx="258386" cy="329848"/>
          </a:xfrm>
          <a:prstGeom prst="downArrow">
            <a:avLst/>
          </a:prstGeom>
          <a:solidFill>
            <a:srgbClr val="BA0B2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2</a:t>
            </a:r>
          </a:p>
        </p:txBody>
      </p:sp>
      <p:sp>
        <p:nvSpPr>
          <p:cNvPr id="13" name="Down Arrow 12">
            <a:extLst>
              <a:ext uri="{FF2B5EF4-FFF2-40B4-BE49-F238E27FC236}">
                <a16:creationId xmlns:a16="http://schemas.microsoft.com/office/drawing/2014/main" id="{A1FB2CF2-D659-1360-A2AC-E14E08380D8C}"/>
              </a:ext>
            </a:extLst>
          </p:cNvPr>
          <p:cNvSpPr/>
          <p:nvPr/>
        </p:nvSpPr>
        <p:spPr>
          <a:xfrm>
            <a:off x="11658190" y="1906139"/>
            <a:ext cx="321458" cy="412075"/>
          </a:xfrm>
          <a:prstGeom prst="downArrow">
            <a:avLst/>
          </a:prstGeom>
          <a:solidFill>
            <a:srgbClr val="BA0B2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3</a:t>
            </a:r>
          </a:p>
        </p:txBody>
      </p:sp>
      <p:sp>
        <p:nvSpPr>
          <p:cNvPr id="6" name="Rounded Rectangular Callout 15">
            <a:extLst>
              <a:ext uri="{FF2B5EF4-FFF2-40B4-BE49-F238E27FC236}">
                <a16:creationId xmlns:a16="http://schemas.microsoft.com/office/drawing/2014/main" id="{998C2B16-3196-B362-48D6-2004E9022EB4}"/>
              </a:ext>
            </a:extLst>
          </p:cNvPr>
          <p:cNvSpPr/>
          <p:nvPr/>
        </p:nvSpPr>
        <p:spPr>
          <a:xfrm>
            <a:off x="4184716" y="5795212"/>
            <a:ext cx="2234046" cy="937809"/>
          </a:xfrm>
          <a:prstGeom prst="wedgeRoundRectCallout">
            <a:avLst>
              <a:gd name="adj1" fmla="val 36283"/>
              <a:gd name="adj2" fmla="val -90360"/>
              <a:gd name="adj3" fmla="val 16667"/>
            </a:avLst>
          </a:prstGeom>
          <a:solidFill>
            <a:srgbClr val="BA0B2F"/>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fontScale="92500" lnSpcReduction="10000"/>
          </a:bodyPr>
          <a:lstStyle/>
          <a:p>
            <a:pPr>
              <a:lnSpc>
                <a:spcPct val="150000"/>
              </a:lnSpc>
            </a:pPr>
            <a:r>
              <a:rPr lang="en-US" sz="1000"/>
              <a:t>Line charts display multi-year trends for the selected metric (e.g., Applied, Admitted, Enrolled, Admit Rate %, Yield Rate %) by the chosen grouping.</a:t>
            </a:r>
          </a:p>
        </p:txBody>
      </p:sp>
      <p:sp>
        <p:nvSpPr>
          <p:cNvPr id="10" name="Rounded Rectangular Callout 15">
            <a:extLst>
              <a:ext uri="{FF2B5EF4-FFF2-40B4-BE49-F238E27FC236}">
                <a16:creationId xmlns:a16="http://schemas.microsoft.com/office/drawing/2014/main" id="{94410B5F-E7CF-78C5-7F82-44F555EA28C2}"/>
              </a:ext>
            </a:extLst>
          </p:cNvPr>
          <p:cNvSpPr/>
          <p:nvPr/>
        </p:nvSpPr>
        <p:spPr>
          <a:xfrm>
            <a:off x="9324752" y="5727239"/>
            <a:ext cx="2234046" cy="937809"/>
          </a:xfrm>
          <a:prstGeom prst="wedgeRoundRectCallout">
            <a:avLst>
              <a:gd name="adj1" fmla="val -48471"/>
              <a:gd name="adj2" fmla="val -97254"/>
              <a:gd name="adj3" fmla="val 16667"/>
            </a:avLst>
          </a:prstGeom>
          <a:solidFill>
            <a:srgbClr val="BA0B2F"/>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fontScale="92500" lnSpcReduction="10000"/>
          </a:bodyPr>
          <a:lstStyle/>
          <a:p>
            <a:pPr>
              <a:lnSpc>
                <a:spcPct val="150000"/>
              </a:lnSpc>
            </a:pPr>
            <a:r>
              <a:rPr lang="en-US" sz="1000"/>
              <a:t>Changing the selection dynamically updates both the multi-year trend lines (left side) and the selected term’s summary bar chart.</a:t>
            </a:r>
          </a:p>
        </p:txBody>
      </p:sp>
    </p:spTree>
    <p:extLst>
      <p:ext uri="{BB962C8B-B14F-4D97-AF65-F5344CB8AC3E}">
        <p14:creationId xmlns:p14="http://schemas.microsoft.com/office/powerpoint/2010/main" val="1255770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 calcmode="lin" valueType="num">
                                      <p:cBhvr additive="base">
                                        <p:cTn id="1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9">
                                            <p:txEl>
                                              <p:pRg st="1" end="1"/>
                                            </p:txEl>
                                          </p:spTgt>
                                        </p:tgtEl>
                                        <p:attrNameLst>
                                          <p:attrName>style.visibility</p:attrName>
                                        </p:attrNameLst>
                                      </p:cBhvr>
                                      <p:to>
                                        <p:strVal val="visible"/>
                                      </p:to>
                                    </p:set>
                                    <p:anim calcmode="lin" valueType="num">
                                      <p:cBhvr additive="base">
                                        <p:cTn id="23"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9">
                                            <p:txEl>
                                              <p:pRg st="1" end="1"/>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9">
                                            <p:txEl>
                                              <p:pRg st="2" end="2"/>
                                            </p:txEl>
                                          </p:spTgt>
                                        </p:tgtEl>
                                        <p:attrNameLst>
                                          <p:attrName>style.visibility</p:attrName>
                                        </p:attrNameLst>
                                      </p:cBhvr>
                                      <p:to>
                                        <p:strVal val="visible"/>
                                      </p:to>
                                    </p:set>
                                    <p:anim calcmode="lin" valueType="num">
                                      <p:cBhvr additive="base">
                                        <p:cTn id="33"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9">
                                            <p:txEl>
                                              <p:pRg st="2" end="2"/>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6"/>
                                        </p:tgtEl>
                                        <p:attrNameLst>
                                          <p:attrName>style.visibility</p:attrName>
                                        </p:attrNameLst>
                                      </p:cBhvr>
                                      <p:to>
                                        <p:strVal val="visible"/>
                                      </p:to>
                                    </p:set>
                                    <p:anim calcmode="lin" valueType="num">
                                      <p:cBhvr additive="base">
                                        <p:cTn id="41" dur="500" fill="hold"/>
                                        <p:tgtEl>
                                          <p:spTgt spid="6"/>
                                        </p:tgtEl>
                                        <p:attrNameLst>
                                          <p:attrName>ppt_x</p:attrName>
                                        </p:attrNameLst>
                                      </p:cBhvr>
                                      <p:tavLst>
                                        <p:tav tm="0">
                                          <p:val>
                                            <p:strVal val="#ppt_x"/>
                                          </p:val>
                                        </p:tav>
                                        <p:tav tm="100000">
                                          <p:val>
                                            <p:strVal val="#ppt_x"/>
                                          </p:val>
                                        </p:tav>
                                      </p:tavLst>
                                    </p:anim>
                                    <p:anim calcmode="lin" valueType="num">
                                      <p:cBhvr additive="base">
                                        <p:cTn id="42" dur="500" fill="hold"/>
                                        <p:tgtEl>
                                          <p:spTgt spid="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0"/>
                                        </p:tgtEl>
                                        <p:attrNameLst>
                                          <p:attrName>style.visibility</p:attrName>
                                        </p:attrNameLst>
                                      </p:cBhvr>
                                      <p:to>
                                        <p:strVal val="visible"/>
                                      </p:to>
                                    </p:set>
                                    <p:anim calcmode="lin" valueType="num">
                                      <p:cBhvr additive="base">
                                        <p:cTn id="45" dur="500" fill="hold"/>
                                        <p:tgtEl>
                                          <p:spTgt spid="10"/>
                                        </p:tgtEl>
                                        <p:attrNameLst>
                                          <p:attrName>ppt_x</p:attrName>
                                        </p:attrNameLst>
                                      </p:cBhvr>
                                      <p:tavLst>
                                        <p:tav tm="0">
                                          <p:val>
                                            <p:strVal val="#ppt_x"/>
                                          </p:val>
                                        </p:tav>
                                        <p:tav tm="100000">
                                          <p:val>
                                            <p:strVal val="#ppt_x"/>
                                          </p:val>
                                        </p:tav>
                                      </p:tavLst>
                                    </p:anim>
                                    <p:anim calcmode="lin" valueType="num">
                                      <p:cBhvr additive="base">
                                        <p:cTn id="4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animBg="1"/>
      <p:bldP spid="11" grpId="0" animBg="1"/>
      <p:bldP spid="13" grpId="0" animBg="1"/>
      <p:bldP spid="6"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B451F8-93DC-C1CD-5B88-0CACBC7B62C1}"/>
            </a:ext>
          </a:extLst>
        </p:cNvPr>
        <p:cNvGrpSpPr/>
        <p:nvPr/>
      </p:nvGrpSpPr>
      <p:grpSpPr>
        <a:xfrm>
          <a:off x="0" y="0"/>
          <a:ext cx="0" cy="0"/>
          <a:chOff x="0" y="0"/>
          <a:chExt cx="0" cy="0"/>
        </a:xfrm>
      </p:grpSpPr>
      <p:pic>
        <p:nvPicPr>
          <p:cNvPr id="15" name="Picture 14" descr="A screenshot of a computer screen&#10;&#10;AI-generated content may be incorrect.">
            <a:extLst>
              <a:ext uri="{FF2B5EF4-FFF2-40B4-BE49-F238E27FC236}">
                <a16:creationId xmlns:a16="http://schemas.microsoft.com/office/drawing/2014/main" id="{95391454-58DE-96A8-54E9-C55D6EAC2570}"/>
              </a:ext>
            </a:extLst>
          </p:cNvPr>
          <p:cNvPicPr>
            <a:picLocks noChangeAspect="1"/>
          </p:cNvPicPr>
          <p:nvPr/>
        </p:nvPicPr>
        <p:blipFill>
          <a:blip r:embed="rId2"/>
          <a:stretch>
            <a:fillRect/>
          </a:stretch>
        </p:blipFill>
        <p:spPr>
          <a:xfrm>
            <a:off x="4309307" y="1403566"/>
            <a:ext cx="7057143" cy="4076190"/>
          </a:xfrm>
          <a:prstGeom prst="rect">
            <a:avLst/>
          </a:prstGeom>
        </p:spPr>
      </p:pic>
      <p:sp>
        <p:nvSpPr>
          <p:cNvPr id="2" name="Slide Number Placeholder 1">
            <a:extLst>
              <a:ext uri="{FF2B5EF4-FFF2-40B4-BE49-F238E27FC236}">
                <a16:creationId xmlns:a16="http://schemas.microsoft.com/office/drawing/2014/main" id="{01E91D1F-9606-6D44-17FF-3447B064C2AC}"/>
              </a:ext>
            </a:extLst>
          </p:cNvPr>
          <p:cNvSpPr>
            <a:spLocks noGrp="1"/>
          </p:cNvSpPr>
          <p:nvPr>
            <p:ph type="sldNum" sz="quarter" idx="4"/>
          </p:nvPr>
        </p:nvSpPr>
        <p:spPr>
          <a:xfrm>
            <a:off x="11337100" y="6538913"/>
            <a:ext cx="736600" cy="188540"/>
          </a:xfrm>
        </p:spPr>
        <p:txBody>
          <a:bodyPr/>
          <a:lstStyle/>
          <a:p>
            <a:fld id="{B477BE95-BAA2-FE4F-9C92-42659BBDB963}" type="slidenum">
              <a:rPr lang="en-US" altLang="en-US" smtClean="0"/>
              <a:pPr/>
              <a:t>7</a:t>
            </a:fld>
            <a:endParaRPr lang="en-US"/>
          </a:p>
        </p:txBody>
      </p:sp>
      <p:sp>
        <p:nvSpPr>
          <p:cNvPr id="3" name="TextBox 2">
            <a:extLst>
              <a:ext uri="{FF2B5EF4-FFF2-40B4-BE49-F238E27FC236}">
                <a16:creationId xmlns:a16="http://schemas.microsoft.com/office/drawing/2014/main" id="{D327E372-3A67-FA54-5752-374534883904}"/>
              </a:ext>
            </a:extLst>
          </p:cNvPr>
          <p:cNvSpPr txBox="1"/>
          <p:nvPr/>
        </p:nvSpPr>
        <p:spPr>
          <a:xfrm>
            <a:off x="1373992" y="319086"/>
            <a:ext cx="4001608" cy="584775"/>
          </a:xfrm>
          <a:prstGeom prst="rect">
            <a:avLst/>
          </a:prstGeom>
          <a:noFill/>
        </p:spPr>
        <p:txBody>
          <a:bodyPr wrap="square" rtlCol="0">
            <a:spAutoFit/>
          </a:bodyPr>
          <a:lstStyle/>
          <a:p>
            <a:r>
              <a:rPr lang="en-US" sz="3200" b="1"/>
              <a:t>Applicant Geography</a:t>
            </a:r>
          </a:p>
        </p:txBody>
      </p:sp>
      <p:sp>
        <p:nvSpPr>
          <p:cNvPr id="9" name="TextBox 8">
            <a:extLst>
              <a:ext uri="{FF2B5EF4-FFF2-40B4-BE49-F238E27FC236}">
                <a16:creationId xmlns:a16="http://schemas.microsoft.com/office/drawing/2014/main" id="{9571BF8E-44EF-25FD-18E1-EDE547734AF9}"/>
              </a:ext>
            </a:extLst>
          </p:cNvPr>
          <p:cNvSpPr txBox="1"/>
          <p:nvPr/>
        </p:nvSpPr>
        <p:spPr>
          <a:xfrm>
            <a:off x="613049" y="1370613"/>
            <a:ext cx="3299075" cy="4211538"/>
          </a:xfrm>
          <a:prstGeom prst="rect">
            <a:avLst/>
          </a:prstGeom>
          <a:noFill/>
        </p:spPr>
        <p:txBody>
          <a:bodyPr wrap="square" rtlCol="0">
            <a:spAutoFit/>
          </a:bodyPr>
          <a:lstStyle/>
          <a:p>
            <a:pPr marL="342900" indent="-342900">
              <a:lnSpc>
                <a:spcPct val="150000"/>
              </a:lnSpc>
              <a:buAutoNum type="arabicPeriod"/>
            </a:pPr>
            <a:r>
              <a:rPr lang="en-US" sz="1500"/>
              <a:t>Select college</a:t>
            </a:r>
          </a:p>
          <a:p>
            <a:pPr marL="342900" indent="-342900">
              <a:lnSpc>
                <a:spcPct val="150000"/>
              </a:lnSpc>
              <a:buAutoNum type="arabicPeriod"/>
            </a:pPr>
            <a:r>
              <a:rPr lang="en-US" sz="1500"/>
              <a:t>Select term, major, department and other filters. This dashboard provides a visual overview of where applicants are coming from locally, nationally, and internationally</a:t>
            </a:r>
          </a:p>
          <a:p>
            <a:pPr marL="342900" indent="-342900">
              <a:lnSpc>
                <a:spcPct val="150000"/>
              </a:lnSpc>
              <a:buAutoNum type="arabicPeriod"/>
            </a:pPr>
            <a:r>
              <a:rPr lang="en-US" sz="1500"/>
              <a:t>Indiana county-level map shows applicant counts by county.</a:t>
            </a:r>
          </a:p>
          <a:p>
            <a:pPr marL="342900" indent="-342900">
              <a:lnSpc>
                <a:spcPct val="150000"/>
              </a:lnSpc>
              <a:buAutoNum type="arabicPeriod"/>
            </a:pPr>
            <a:r>
              <a:rPr lang="en-US" sz="1500"/>
              <a:t>U.S. Applicants displays number of applicants from each U.S. state.</a:t>
            </a:r>
          </a:p>
          <a:p>
            <a:pPr marL="342900" indent="-342900">
              <a:lnSpc>
                <a:spcPct val="150000"/>
              </a:lnSpc>
              <a:buAutoNum type="arabicPeriod"/>
            </a:pPr>
            <a:r>
              <a:rPr lang="en-US" sz="1500"/>
              <a:t>International Applicants visualizes global applicant origins by country.</a:t>
            </a:r>
          </a:p>
        </p:txBody>
      </p:sp>
      <p:sp>
        <p:nvSpPr>
          <p:cNvPr id="4" name="Down Arrow 3">
            <a:extLst>
              <a:ext uri="{FF2B5EF4-FFF2-40B4-BE49-F238E27FC236}">
                <a16:creationId xmlns:a16="http://schemas.microsoft.com/office/drawing/2014/main" id="{30BC8500-7A4D-5E65-9992-CFD8EC7C4A27}"/>
              </a:ext>
            </a:extLst>
          </p:cNvPr>
          <p:cNvSpPr/>
          <p:nvPr/>
        </p:nvSpPr>
        <p:spPr>
          <a:xfrm>
            <a:off x="5133109" y="1891146"/>
            <a:ext cx="242491" cy="342900"/>
          </a:xfrm>
          <a:prstGeom prst="downArrow">
            <a:avLst/>
          </a:prstGeom>
          <a:solidFill>
            <a:srgbClr val="BA0B2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1</a:t>
            </a:r>
          </a:p>
        </p:txBody>
      </p:sp>
      <p:sp>
        <p:nvSpPr>
          <p:cNvPr id="5" name="Down Arrow 4">
            <a:extLst>
              <a:ext uri="{FF2B5EF4-FFF2-40B4-BE49-F238E27FC236}">
                <a16:creationId xmlns:a16="http://schemas.microsoft.com/office/drawing/2014/main" id="{663434DF-A12C-E16D-313F-FC4F559B7755}"/>
              </a:ext>
            </a:extLst>
          </p:cNvPr>
          <p:cNvSpPr/>
          <p:nvPr/>
        </p:nvSpPr>
        <p:spPr>
          <a:xfrm>
            <a:off x="5164263" y="2306782"/>
            <a:ext cx="242491" cy="251114"/>
          </a:xfrm>
          <a:prstGeom prst="downArrow">
            <a:avLst/>
          </a:prstGeom>
          <a:solidFill>
            <a:srgbClr val="BA0B2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2</a:t>
            </a:r>
          </a:p>
        </p:txBody>
      </p:sp>
      <p:sp>
        <p:nvSpPr>
          <p:cNvPr id="6" name="Down Arrow 5">
            <a:extLst>
              <a:ext uri="{FF2B5EF4-FFF2-40B4-BE49-F238E27FC236}">
                <a16:creationId xmlns:a16="http://schemas.microsoft.com/office/drawing/2014/main" id="{E317A8D0-F015-FAEB-6FE5-D40735501C07}"/>
              </a:ext>
            </a:extLst>
          </p:cNvPr>
          <p:cNvSpPr/>
          <p:nvPr/>
        </p:nvSpPr>
        <p:spPr>
          <a:xfrm>
            <a:off x="7107382" y="2057400"/>
            <a:ext cx="363682" cy="463592"/>
          </a:xfrm>
          <a:prstGeom prst="downArrow">
            <a:avLst/>
          </a:prstGeom>
          <a:solidFill>
            <a:srgbClr val="BA0B2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3</a:t>
            </a:r>
          </a:p>
        </p:txBody>
      </p:sp>
      <p:sp>
        <p:nvSpPr>
          <p:cNvPr id="8" name="Down Arrow 7">
            <a:extLst>
              <a:ext uri="{FF2B5EF4-FFF2-40B4-BE49-F238E27FC236}">
                <a16:creationId xmlns:a16="http://schemas.microsoft.com/office/drawing/2014/main" id="{16084F23-6D8F-0AA8-438B-CE728578370B}"/>
              </a:ext>
            </a:extLst>
          </p:cNvPr>
          <p:cNvSpPr/>
          <p:nvPr/>
        </p:nvSpPr>
        <p:spPr>
          <a:xfrm>
            <a:off x="10361431" y="1725728"/>
            <a:ext cx="363682" cy="463592"/>
          </a:xfrm>
          <a:prstGeom prst="downArrow">
            <a:avLst/>
          </a:prstGeom>
          <a:solidFill>
            <a:srgbClr val="BA0B2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4</a:t>
            </a:r>
          </a:p>
        </p:txBody>
      </p:sp>
      <p:sp>
        <p:nvSpPr>
          <p:cNvPr id="10" name="Up Arrow 9">
            <a:extLst>
              <a:ext uri="{FF2B5EF4-FFF2-40B4-BE49-F238E27FC236}">
                <a16:creationId xmlns:a16="http://schemas.microsoft.com/office/drawing/2014/main" id="{362E6414-DDFF-3735-28D4-83E4D409E249}"/>
              </a:ext>
            </a:extLst>
          </p:cNvPr>
          <p:cNvSpPr/>
          <p:nvPr/>
        </p:nvSpPr>
        <p:spPr>
          <a:xfrm>
            <a:off x="10806545" y="5170119"/>
            <a:ext cx="322118" cy="436419"/>
          </a:xfrm>
          <a:prstGeom prst="upArrow">
            <a:avLst/>
          </a:prstGeom>
          <a:solidFill>
            <a:srgbClr val="BA0B2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5</a:t>
            </a:r>
          </a:p>
        </p:txBody>
      </p:sp>
      <p:sp>
        <p:nvSpPr>
          <p:cNvPr id="11" name="Rounded Rectangular Callout 10">
            <a:extLst>
              <a:ext uri="{FF2B5EF4-FFF2-40B4-BE49-F238E27FC236}">
                <a16:creationId xmlns:a16="http://schemas.microsoft.com/office/drawing/2014/main" id="{F207C531-EB22-489D-4ACC-44E43E28F458}"/>
              </a:ext>
            </a:extLst>
          </p:cNvPr>
          <p:cNvSpPr/>
          <p:nvPr/>
        </p:nvSpPr>
        <p:spPr>
          <a:xfrm>
            <a:off x="6181131" y="5216236"/>
            <a:ext cx="1766454" cy="1111828"/>
          </a:xfrm>
          <a:prstGeom prst="wedgeRoundRectCallout">
            <a:avLst>
              <a:gd name="adj1" fmla="val 343"/>
              <a:gd name="adj2" fmla="val -71145"/>
              <a:gd name="adj3" fmla="val 16667"/>
            </a:avLst>
          </a:prstGeom>
          <a:solidFill>
            <a:srgbClr val="BA0B2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a:latin typeface="Arial" panose="020B0604020202020204" pitchFamily="34" charset="0"/>
                <a:cs typeface="Arial" panose="020B0604020202020204" pitchFamily="34" charset="0"/>
              </a:rPr>
              <a:t>Shows applicant counts by county. Darker shades mean more applicants from that area. Hover to see exact numbers.</a:t>
            </a:r>
          </a:p>
        </p:txBody>
      </p:sp>
      <p:sp>
        <p:nvSpPr>
          <p:cNvPr id="12" name="Rounded Rectangular Callout 11">
            <a:extLst>
              <a:ext uri="{FF2B5EF4-FFF2-40B4-BE49-F238E27FC236}">
                <a16:creationId xmlns:a16="http://schemas.microsoft.com/office/drawing/2014/main" id="{07E97C32-0F06-FC8A-7B49-3041814E4782}"/>
              </a:ext>
            </a:extLst>
          </p:cNvPr>
          <p:cNvSpPr/>
          <p:nvPr/>
        </p:nvSpPr>
        <p:spPr>
          <a:xfrm>
            <a:off x="8593282" y="319082"/>
            <a:ext cx="1872058" cy="1524878"/>
          </a:xfrm>
          <a:prstGeom prst="wedgeRoundRectCallout">
            <a:avLst>
              <a:gd name="adj1" fmla="val -23117"/>
              <a:gd name="adj2" fmla="val 78827"/>
              <a:gd name="adj3" fmla="val 16667"/>
            </a:avLst>
          </a:prstGeom>
          <a:solidFill>
            <a:srgbClr val="BA0B2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000" b="1">
                <a:latin typeface="Arial" panose="020B0604020202020204" pitchFamily="34" charset="0"/>
                <a:cs typeface="Arial" panose="020B0604020202020204" pitchFamily="34" charset="0"/>
              </a:rPr>
              <a:t>Shows where applicants come from across the U.S. Each state’s shading reflects the number of applicants, darker means more.</a:t>
            </a:r>
          </a:p>
        </p:txBody>
      </p:sp>
      <p:sp>
        <p:nvSpPr>
          <p:cNvPr id="13" name="Rounded Rectangular Callout 12">
            <a:extLst>
              <a:ext uri="{FF2B5EF4-FFF2-40B4-BE49-F238E27FC236}">
                <a16:creationId xmlns:a16="http://schemas.microsoft.com/office/drawing/2014/main" id="{AEDF1259-062E-8FBD-8CEE-C6A93D4BC83B}"/>
              </a:ext>
            </a:extLst>
          </p:cNvPr>
          <p:cNvSpPr/>
          <p:nvPr/>
        </p:nvSpPr>
        <p:spPr>
          <a:xfrm>
            <a:off x="8437419" y="5353876"/>
            <a:ext cx="2027922" cy="828715"/>
          </a:xfrm>
          <a:prstGeom prst="wedgeRoundRectCallout">
            <a:avLst>
              <a:gd name="adj1" fmla="val 526"/>
              <a:gd name="adj2" fmla="val -85975"/>
              <a:gd name="adj3" fmla="val 16667"/>
            </a:avLst>
          </a:prstGeom>
          <a:solidFill>
            <a:srgbClr val="BA0B2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000" b="1">
                <a:latin typeface="Arial" panose="020B0604020202020204" pitchFamily="34" charset="0"/>
                <a:cs typeface="Arial" panose="020B0604020202020204" pitchFamily="34" charset="0"/>
              </a:rPr>
              <a:t>Displays global origins of applicants. Countries are shaded based on how many applicants applied from each.</a:t>
            </a:r>
          </a:p>
        </p:txBody>
      </p:sp>
    </p:spTree>
    <p:extLst>
      <p:ext uri="{BB962C8B-B14F-4D97-AF65-F5344CB8AC3E}">
        <p14:creationId xmlns:p14="http://schemas.microsoft.com/office/powerpoint/2010/main" val="1938054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 calcmode="lin" valueType="num">
                                      <p:cBhvr additive="base">
                                        <p:cTn id="17"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9">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 calcmode="lin" valueType="num">
                                      <p:cBhvr additive="base">
                                        <p:cTn id="27"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9">
                                            <p:txEl>
                                              <p:pRg st="2" end="2"/>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ppt_x"/>
                                          </p:val>
                                        </p:tav>
                                        <p:tav tm="100000">
                                          <p:val>
                                            <p:strVal val="#ppt_x"/>
                                          </p:val>
                                        </p:tav>
                                      </p:tavLst>
                                    </p:anim>
                                    <p:anim calcmode="lin" valueType="num">
                                      <p:cBhvr additive="base">
                                        <p:cTn id="3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9">
                                            <p:txEl>
                                              <p:pRg st="3" end="3"/>
                                            </p:txEl>
                                          </p:spTgt>
                                        </p:tgtEl>
                                        <p:attrNameLst>
                                          <p:attrName>style.visibility</p:attrName>
                                        </p:attrNameLst>
                                      </p:cBhvr>
                                      <p:to>
                                        <p:strVal val="visible"/>
                                      </p:to>
                                    </p:set>
                                    <p:anim calcmode="lin" valueType="num">
                                      <p:cBhvr additive="base">
                                        <p:cTn id="41"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9">
                                            <p:txEl>
                                              <p:pRg st="3" end="3"/>
                                            </p:txEl>
                                          </p:spTgt>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8"/>
                                        </p:tgtEl>
                                        <p:attrNameLst>
                                          <p:attrName>style.visibility</p:attrName>
                                        </p:attrNameLst>
                                      </p:cBhvr>
                                      <p:to>
                                        <p:strVal val="visible"/>
                                      </p:to>
                                    </p:set>
                                    <p:anim calcmode="lin" valueType="num">
                                      <p:cBhvr additive="base">
                                        <p:cTn id="45" dur="500" fill="hold"/>
                                        <p:tgtEl>
                                          <p:spTgt spid="8"/>
                                        </p:tgtEl>
                                        <p:attrNameLst>
                                          <p:attrName>ppt_x</p:attrName>
                                        </p:attrNameLst>
                                      </p:cBhvr>
                                      <p:tavLst>
                                        <p:tav tm="0">
                                          <p:val>
                                            <p:strVal val="#ppt_x"/>
                                          </p:val>
                                        </p:tav>
                                        <p:tav tm="100000">
                                          <p:val>
                                            <p:strVal val="#ppt_x"/>
                                          </p:val>
                                        </p:tav>
                                      </p:tavLst>
                                    </p:anim>
                                    <p:anim calcmode="lin" valueType="num">
                                      <p:cBhvr additive="base">
                                        <p:cTn id="46" dur="500" fill="hold"/>
                                        <p:tgtEl>
                                          <p:spTgt spid="8"/>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9">
                                            <p:txEl>
                                              <p:pRg st="4" end="4"/>
                                            </p:txEl>
                                          </p:spTgt>
                                        </p:tgtEl>
                                        <p:attrNameLst>
                                          <p:attrName>style.visibility</p:attrName>
                                        </p:attrNameLst>
                                      </p:cBhvr>
                                      <p:to>
                                        <p:strVal val="visible"/>
                                      </p:to>
                                    </p:set>
                                    <p:anim calcmode="lin" valueType="num">
                                      <p:cBhvr additive="base">
                                        <p:cTn id="55"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9">
                                            <p:txEl>
                                              <p:pRg st="4" end="4"/>
                                            </p:txEl>
                                          </p:spTgt>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additive="base">
                                        <p:cTn id="59" dur="500" fill="hold"/>
                                        <p:tgtEl>
                                          <p:spTgt spid="10"/>
                                        </p:tgtEl>
                                        <p:attrNameLst>
                                          <p:attrName>ppt_x</p:attrName>
                                        </p:attrNameLst>
                                      </p:cBhvr>
                                      <p:tavLst>
                                        <p:tav tm="0">
                                          <p:val>
                                            <p:strVal val="#ppt_x"/>
                                          </p:val>
                                        </p:tav>
                                        <p:tav tm="100000">
                                          <p:val>
                                            <p:strVal val="#ppt_x"/>
                                          </p:val>
                                        </p:tav>
                                      </p:tavLst>
                                    </p:anim>
                                    <p:anim calcmode="lin" valueType="num">
                                      <p:cBhvr additive="base">
                                        <p:cTn id="60" dur="500" fill="hold"/>
                                        <p:tgtEl>
                                          <p:spTgt spid="10"/>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additive="base">
                                        <p:cTn id="63" dur="500" fill="hold"/>
                                        <p:tgtEl>
                                          <p:spTgt spid="13"/>
                                        </p:tgtEl>
                                        <p:attrNameLst>
                                          <p:attrName>ppt_x</p:attrName>
                                        </p:attrNameLst>
                                      </p:cBhvr>
                                      <p:tavLst>
                                        <p:tav tm="0">
                                          <p:val>
                                            <p:strVal val="#ppt_x"/>
                                          </p:val>
                                        </p:tav>
                                        <p:tav tm="100000">
                                          <p:val>
                                            <p:strVal val="#ppt_x"/>
                                          </p:val>
                                        </p:tav>
                                      </p:tavLst>
                                    </p:anim>
                                    <p:anim calcmode="lin" valueType="num">
                                      <p:cBhvr additive="base">
                                        <p:cTn id="6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animBg="1"/>
      <p:bldP spid="10" grpId="0" animBg="1"/>
      <p:bldP spid="11" grpId="0" animBg="1"/>
      <p:bldP spid="12"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78C24C-0F09-4A87-F5F4-C3DCF79F8A20}"/>
            </a:ext>
          </a:extLst>
        </p:cNvPr>
        <p:cNvGrpSpPr/>
        <p:nvPr/>
      </p:nvGrpSpPr>
      <p:grpSpPr>
        <a:xfrm>
          <a:off x="0" y="0"/>
          <a:ext cx="0" cy="0"/>
          <a:chOff x="0" y="0"/>
          <a:chExt cx="0" cy="0"/>
        </a:xfrm>
      </p:grpSpPr>
      <p:pic>
        <p:nvPicPr>
          <p:cNvPr id="17" name="Picture 16" descr="A screenshot of a computer&#10;&#10;AI-generated content may be incorrect.">
            <a:extLst>
              <a:ext uri="{FF2B5EF4-FFF2-40B4-BE49-F238E27FC236}">
                <a16:creationId xmlns:a16="http://schemas.microsoft.com/office/drawing/2014/main" id="{ADA7449C-8FD6-D6DE-CCC5-E4CB147E7D24}"/>
              </a:ext>
            </a:extLst>
          </p:cNvPr>
          <p:cNvPicPr>
            <a:picLocks noChangeAspect="1"/>
          </p:cNvPicPr>
          <p:nvPr/>
        </p:nvPicPr>
        <p:blipFill>
          <a:blip r:embed="rId2"/>
          <a:stretch>
            <a:fillRect/>
          </a:stretch>
        </p:blipFill>
        <p:spPr>
          <a:xfrm>
            <a:off x="4314301" y="1391805"/>
            <a:ext cx="7047619" cy="4076190"/>
          </a:xfrm>
          <a:prstGeom prst="rect">
            <a:avLst/>
          </a:prstGeom>
        </p:spPr>
      </p:pic>
      <p:sp>
        <p:nvSpPr>
          <p:cNvPr id="2" name="Slide Number Placeholder 1">
            <a:extLst>
              <a:ext uri="{FF2B5EF4-FFF2-40B4-BE49-F238E27FC236}">
                <a16:creationId xmlns:a16="http://schemas.microsoft.com/office/drawing/2014/main" id="{4938E799-F2F7-D04A-FF7E-7D636C527B90}"/>
              </a:ext>
            </a:extLst>
          </p:cNvPr>
          <p:cNvSpPr>
            <a:spLocks noGrp="1"/>
          </p:cNvSpPr>
          <p:nvPr>
            <p:ph type="sldNum" sz="quarter" idx="4"/>
          </p:nvPr>
        </p:nvSpPr>
        <p:spPr>
          <a:xfrm>
            <a:off x="11337100" y="6538913"/>
            <a:ext cx="736600" cy="188540"/>
          </a:xfrm>
        </p:spPr>
        <p:txBody>
          <a:bodyPr/>
          <a:lstStyle/>
          <a:p>
            <a:fld id="{B477BE95-BAA2-FE4F-9C92-42659BBDB963}" type="slidenum">
              <a:rPr lang="en-US" altLang="en-US" smtClean="0"/>
              <a:pPr/>
              <a:t>8</a:t>
            </a:fld>
            <a:endParaRPr lang="en-US"/>
          </a:p>
        </p:txBody>
      </p:sp>
      <p:sp>
        <p:nvSpPr>
          <p:cNvPr id="3" name="TextBox 2">
            <a:extLst>
              <a:ext uri="{FF2B5EF4-FFF2-40B4-BE49-F238E27FC236}">
                <a16:creationId xmlns:a16="http://schemas.microsoft.com/office/drawing/2014/main" id="{FE57566F-CD56-1C59-82D6-4F3845786B24}"/>
              </a:ext>
            </a:extLst>
          </p:cNvPr>
          <p:cNvSpPr txBox="1"/>
          <p:nvPr/>
        </p:nvSpPr>
        <p:spPr>
          <a:xfrm>
            <a:off x="1373992" y="319086"/>
            <a:ext cx="4001608" cy="584775"/>
          </a:xfrm>
          <a:prstGeom prst="rect">
            <a:avLst/>
          </a:prstGeom>
          <a:noFill/>
        </p:spPr>
        <p:txBody>
          <a:bodyPr wrap="square" rtlCol="0">
            <a:spAutoFit/>
          </a:bodyPr>
          <a:lstStyle/>
          <a:p>
            <a:r>
              <a:rPr lang="en-US" sz="3200" b="1"/>
              <a:t>Applicant Comparison</a:t>
            </a:r>
          </a:p>
        </p:txBody>
      </p:sp>
      <p:sp>
        <p:nvSpPr>
          <p:cNvPr id="9" name="TextBox 8">
            <a:extLst>
              <a:ext uri="{FF2B5EF4-FFF2-40B4-BE49-F238E27FC236}">
                <a16:creationId xmlns:a16="http://schemas.microsoft.com/office/drawing/2014/main" id="{D19647BC-CDAC-5392-3BE1-227ACF24A904}"/>
              </a:ext>
            </a:extLst>
          </p:cNvPr>
          <p:cNvSpPr txBox="1"/>
          <p:nvPr/>
        </p:nvSpPr>
        <p:spPr>
          <a:xfrm>
            <a:off x="613049" y="1370613"/>
            <a:ext cx="3373591" cy="4495718"/>
          </a:xfrm>
          <a:prstGeom prst="rect">
            <a:avLst/>
          </a:prstGeom>
          <a:noFill/>
        </p:spPr>
        <p:txBody>
          <a:bodyPr wrap="square" rtlCol="0">
            <a:spAutoFit/>
          </a:bodyPr>
          <a:lstStyle/>
          <a:p>
            <a:pPr marL="342900" indent="-342900">
              <a:lnSpc>
                <a:spcPct val="150000"/>
              </a:lnSpc>
              <a:buAutoNum type="arabicPeriod"/>
            </a:pPr>
            <a:r>
              <a:rPr lang="en-US" sz="1200" dirty="0"/>
              <a:t>Select term, major, department and other filters. </a:t>
            </a:r>
          </a:p>
          <a:p>
            <a:pPr marL="342900" indent="-342900">
              <a:lnSpc>
                <a:spcPct val="150000"/>
              </a:lnSpc>
              <a:buFontTx/>
              <a:buAutoNum type="arabicPeriod"/>
            </a:pPr>
            <a:r>
              <a:rPr lang="en-US" sz="1200" dirty="0"/>
              <a:t>Select </a:t>
            </a:r>
            <a:r>
              <a:rPr lang="en-US" sz="1200"/>
              <a:t>the Comparison Terms </a:t>
            </a:r>
            <a:r>
              <a:rPr lang="en-US" sz="1200" dirty="0"/>
              <a:t>(A &amp; </a:t>
            </a:r>
            <a:r>
              <a:rPr lang="en-US" sz="1200"/>
              <a:t>B). </a:t>
            </a:r>
            <a:endParaRPr lang="en-US" sz="1200" dirty="0"/>
          </a:p>
          <a:p>
            <a:pPr marL="342900" indent="-342900">
              <a:lnSpc>
                <a:spcPct val="150000"/>
              </a:lnSpc>
              <a:buFontTx/>
              <a:buAutoNum type="arabicPeriod"/>
            </a:pPr>
            <a:r>
              <a:rPr lang="en-US" sz="1200" dirty="0"/>
              <a:t>Select the comparison metric: Toggle between Applied Count, Admitted Count, Enrolled Count. </a:t>
            </a:r>
          </a:p>
          <a:p>
            <a:pPr marL="342900" indent="-342900">
              <a:lnSpc>
                <a:spcPct val="150000"/>
              </a:lnSpc>
              <a:buFontTx/>
              <a:buAutoNum type="arabicPeriod"/>
            </a:pPr>
            <a:r>
              <a:rPr lang="en-US" sz="1200" dirty="0"/>
              <a:t>Select dimension, this parameter allows users to customize the grouping of comparison data based on specific student characteristics. Toggle between College, Student Level, Sex, Online Admit Status, International Admit Status, IPEDS Ethnicity.  </a:t>
            </a:r>
          </a:p>
          <a:p>
            <a:pPr marL="342900" indent="-342900">
              <a:lnSpc>
                <a:spcPct val="150000"/>
              </a:lnSpc>
              <a:buAutoNum type="arabicPeriod"/>
            </a:pPr>
            <a:r>
              <a:rPr lang="en-US" sz="1200" dirty="0"/>
              <a:t>The bar on the right displays the percentage and numeric change between the two terms, making it easy to identify gains or losses. </a:t>
            </a:r>
          </a:p>
          <a:p>
            <a:pPr marL="342900" indent="-342900">
              <a:lnSpc>
                <a:spcPct val="150000"/>
              </a:lnSpc>
              <a:buAutoNum type="arabicPeriod"/>
            </a:pPr>
            <a:endParaRPr lang="en-US" sz="1200" dirty="0"/>
          </a:p>
        </p:txBody>
      </p:sp>
      <p:sp>
        <p:nvSpPr>
          <p:cNvPr id="5" name="Rectangle 4">
            <a:extLst>
              <a:ext uri="{FF2B5EF4-FFF2-40B4-BE49-F238E27FC236}">
                <a16:creationId xmlns:a16="http://schemas.microsoft.com/office/drawing/2014/main" id="{128E99C2-8D86-6C79-5921-D113AD315109}"/>
              </a:ext>
            </a:extLst>
          </p:cNvPr>
          <p:cNvSpPr/>
          <p:nvPr/>
        </p:nvSpPr>
        <p:spPr>
          <a:xfrm>
            <a:off x="5370293" y="2625633"/>
            <a:ext cx="2983403" cy="2632167"/>
          </a:xfrm>
          <a:prstGeom prst="rect">
            <a:avLst/>
          </a:prstGeom>
          <a:noFill/>
          <a:ln w="19050">
            <a:solidFill>
              <a:srgbClr val="BA0B2F"/>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 name="Rectangle 5">
            <a:extLst>
              <a:ext uri="{FF2B5EF4-FFF2-40B4-BE49-F238E27FC236}">
                <a16:creationId xmlns:a16="http://schemas.microsoft.com/office/drawing/2014/main" id="{2219EA39-0C99-1816-768B-DCDE14BC88E5}"/>
              </a:ext>
            </a:extLst>
          </p:cNvPr>
          <p:cNvSpPr/>
          <p:nvPr/>
        </p:nvSpPr>
        <p:spPr>
          <a:xfrm>
            <a:off x="8390927" y="2625633"/>
            <a:ext cx="2946173" cy="2632168"/>
          </a:xfrm>
          <a:prstGeom prst="rect">
            <a:avLst/>
          </a:prstGeom>
          <a:noFill/>
          <a:ln w="19050">
            <a:solidFill>
              <a:srgbClr val="BA0B2F"/>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 name="Down Arrow 3">
            <a:extLst>
              <a:ext uri="{FF2B5EF4-FFF2-40B4-BE49-F238E27FC236}">
                <a16:creationId xmlns:a16="http://schemas.microsoft.com/office/drawing/2014/main" id="{43ADB62C-F24B-3DD7-19AE-649E7A101695}"/>
              </a:ext>
            </a:extLst>
          </p:cNvPr>
          <p:cNvSpPr/>
          <p:nvPr/>
        </p:nvSpPr>
        <p:spPr>
          <a:xfrm>
            <a:off x="4666764" y="1803445"/>
            <a:ext cx="311727" cy="374073"/>
          </a:xfrm>
          <a:prstGeom prst="downArrow">
            <a:avLst/>
          </a:prstGeom>
          <a:solidFill>
            <a:srgbClr val="BA0B2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8" name="Down Arrow 7">
            <a:extLst>
              <a:ext uri="{FF2B5EF4-FFF2-40B4-BE49-F238E27FC236}">
                <a16:creationId xmlns:a16="http://schemas.microsoft.com/office/drawing/2014/main" id="{62BB65C8-0E3C-E1CD-173B-A3101FC3B078}"/>
              </a:ext>
            </a:extLst>
          </p:cNvPr>
          <p:cNvSpPr/>
          <p:nvPr/>
        </p:nvSpPr>
        <p:spPr>
          <a:xfrm>
            <a:off x="6591303" y="1891143"/>
            <a:ext cx="311727" cy="374073"/>
          </a:xfrm>
          <a:prstGeom prst="downArrow">
            <a:avLst/>
          </a:prstGeom>
          <a:solidFill>
            <a:srgbClr val="BA0B2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2</a:t>
            </a:r>
          </a:p>
        </p:txBody>
      </p:sp>
      <p:sp>
        <p:nvSpPr>
          <p:cNvPr id="10" name="Down Arrow 9">
            <a:extLst>
              <a:ext uri="{FF2B5EF4-FFF2-40B4-BE49-F238E27FC236}">
                <a16:creationId xmlns:a16="http://schemas.microsoft.com/office/drawing/2014/main" id="{7C61EDF9-C4A9-EB3F-7C5C-BA89C3973AF7}"/>
              </a:ext>
            </a:extLst>
          </p:cNvPr>
          <p:cNvSpPr/>
          <p:nvPr/>
        </p:nvSpPr>
        <p:spPr>
          <a:xfrm>
            <a:off x="8091650" y="1873923"/>
            <a:ext cx="311727" cy="374073"/>
          </a:xfrm>
          <a:prstGeom prst="downArrow">
            <a:avLst/>
          </a:prstGeom>
          <a:solidFill>
            <a:srgbClr val="BA0B2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2</a:t>
            </a:r>
          </a:p>
        </p:txBody>
      </p:sp>
      <p:sp>
        <p:nvSpPr>
          <p:cNvPr id="11" name="Down Arrow 10">
            <a:extLst>
              <a:ext uri="{FF2B5EF4-FFF2-40B4-BE49-F238E27FC236}">
                <a16:creationId xmlns:a16="http://schemas.microsoft.com/office/drawing/2014/main" id="{FAA7F011-75C4-2753-BBB5-27AA5682DE00}"/>
              </a:ext>
            </a:extLst>
          </p:cNvPr>
          <p:cNvSpPr/>
          <p:nvPr/>
        </p:nvSpPr>
        <p:spPr>
          <a:xfrm>
            <a:off x="9612184" y="1891143"/>
            <a:ext cx="311727" cy="374073"/>
          </a:xfrm>
          <a:prstGeom prst="downArrow">
            <a:avLst/>
          </a:prstGeom>
          <a:solidFill>
            <a:srgbClr val="BA0B2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12" name="Down Arrow 11">
            <a:extLst>
              <a:ext uri="{FF2B5EF4-FFF2-40B4-BE49-F238E27FC236}">
                <a16:creationId xmlns:a16="http://schemas.microsoft.com/office/drawing/2014/main" id="{9BD29F90-2F88-89B1-7069-9E8B9E4C5E0D}"/>
              </a:ext>
            </a:extLst>
          </p:cNvPr>
          <p:cNvSpPr/>
          <p:nvPr/>
        </p:nvSpPr>
        <p:spPr>
          <a:xfrm>
            <a:off x="11112531" y="1872258"/>
            <a:ext cx="311727" cy="374073"/>
          </a:xfrm>
          <a:prstGeom prst="downArrow">
            <a:avLst/>
          </a:prstGeom>
          <a:solidFill>
            <a:srgbClr val="BA0B2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14" name="Up Arrow 13">
            <a:extLst>
              <a:ext uri="{FF2B5EF4-FFF2-40B4-BE49-F238E27FC236}">
                <a16:creationId xmlns:a16="http://schemas.microsoft.com/office/drawing/2014/main" id="{97F71044-F8F9-394A-9A1E-D6C35886240C}"/>
              </a:ext>
            </a:extLst>
          </p:cNvPr>
          <p:cNvSpPr/>
          <p:nvPr/>
        </p:nvSpPr>
        <p:spPr>
          <a:xfrm>
            <a:off x="9779075" y="5221033"/>
            <a:ext cx="311727" cy="414405"/>
          </a:xfrm>
          <a:prstGeom prst="upArrow">
            <a:avLst/>
          </a:prstGeom>
          <a:solidFill>
            <a:srgbClr val="BA0B2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5</a:t>
            </a:r>
          </a:p>
        </p:txBody>
      </p:sp>
    </p:spTree>
    <p:extLst>
      <p:ext uri="{BB962C8B-B14F-4D97-AF65-F5344CB8AC3E}">
        <p14:creationId xmlns:p14="http://schemas.microsoft.com/office/powerpoint/2010/main" val="2768933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 calcmode="lin" valueType="num">
                                      <p:cBhvr additive="base">
                                        <p:cTn id="1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9">
                                            <p:txEl>
                                              <p:pRg st="3" end="3"/>
                                            </p:txEl>
                                          </p:spTgt>
                                        </p:tgtEl>
                                        <p:attrNameLst>
                                          <p:attrName>style.visibility</p:attrName>
                                        </p:attrNameLst>
                                      </p:cBhvr>
                                      <p:to>
                                        <p:strVal val="visible"/>
                                      </p:to>
                                    </p:set>
                                    <p:anim calcmode="lin" valueType="num">
                                      <p:cBhvr additive="base">
                                        <p:cTn id="23"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9">
                                            <p:txEl>
                                              <p:pRg st="1" end="1"/>
                                            </p:txEl>
                                          </p:spTgt>
                                        </p:tgtEl>
                                        <p:attrNameLst>
                                          <p:attrName>style.visibility</p:attrName>
                                        </p:attrNameLst>
                                      </p:cBhvr>
                                      <p:to>
                                        <p:strVal val="visible"/>
                                      </p:to>
                                    </p:set>
                                    <p:anim calcmode="lin" valueType="num">
                                      <p:cBhvr additive="base">
                                        <p:cTn id="29"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9">
                                            <p:txEl>
                                              <p:pRg st="2" end="2"/>
                                            </p:txEl>
                                          </p:spTgt>
                                        </p:tgtEl>
                                        <p:attrNameLst>
                                          <p:attrName>style.visibility</p:attrName>
                                        </p:attrNameLst>
                                      </p:cBhvr>
                                      <p:to>
                                        <p:strVal val="visible"/>
                                      </p:to>
                                    </p:set>
                                    <p:anim calcmode="lin" valueType="num">
                                      <p:cBhvr additive="base">
                                        <p:cTn id="35"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9">
                                            <p:txEl>
                                              <p:pRg st="2" end="2"/>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fill="hold"/>
                                        <p:tgtEl>
                                          <p:spTgt spid="8"/>
                                        </p:tgtEl>
                                        <p:attrNameLst>
                                          <p:attrName>ppt_x</p:attrName>
                                        </p:attrNameLst>
                                      </p:cBhvr>
                                      <p:tavLst>
                                        <p:tav tm="0">
                                          <p:val>
                                            <p:strVal val="#ppt_x"/>
                                          </p:val>
                                        </p:tav>
                                        <p:tav tm="100000">
                                          <p:val>
                                            <p:strVal val="#ppt_x"/>
                                          </p:val>
                                        </p:tav>
                                      </p:tavLst>
                                    </p:anim>
                                    <p:anim calcmode="lin" valueType="num">
                                      <p:cBhvr additive="base">
                                        <p:cTn id="40" dur="500" fill="hold"/>
                                        <p:tgtEl>
                                          <p:spTgt spid="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additive="base">
                                        <p:cTn id="47" dur="500" fill="hold"/>
                                        <p:tgtEl>
                                          <p:spTgt spid="11"/>
                                        </p:tgtEl>
                                        <p:attrNameLst>
                                          <p:attrName>ppt_x</p:attrName>
                                        </p:attrNameLst>
                                      </p:cBhvr>
                                      <p:tavLst>
                                        <p:tav tm="0">
                                          <p:val>
                                            <p:strVal val="#ppt_x"/>
                                          </p:val>
                                        </p:tav>
                                        <p:tav tm="100000">
                                          <p:val>
                                            <p:strVal val="#ppt_x"/>
                                          </p:val>
                                        </p:tav>
                                      </p:tavLst>
                                    </p:anim>
                                    <p:anim calcmode="lin" valueType="num">
                                      <p:cBhvr additive="base">
                                        <p:cTn id="48" dur="500" fill="hold"/>
                                        <p:tgtEl>
                                          <p:spTgt spid="1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ppt_x"/>
                                          </p:val>
                                        </p:tav>
                                        <p:tav tm="100000">
                                          <p:val>
                                            <p:strVal val="#ppt_x"/>
                                          </p:val>
                                        </p:tav>
                                      </p:tavLst>
                                    </p:anim>
                                    <p:anim calcmode="lin" valueType="num">
                                      <p:cBhvr additive="base">
                                        <p:cTn id="5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9">
                                            <p:txEl>
                                              <p:pRg st="4" end="4"/>
                                            </p:txEl>
                                          </p:spTgt>
                                        </p:tgtEl>
                                        <p:attrNameLst>
                                          <p:attrName>style.visibility</p:attrName>
                                        </p:attrNameLst>
                                      </p:cBhvr>
                                      <p:to>
                                        <p:strVal val="visible"/>
                                      </p:to>
                                    </p:set>
                                    <p:anim calcmode="lin" valueType="num">
                                      <p:cBhvr additive="base">
                                        <p:cTn id="57"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9">
                                            <p:txEl>
                                              <p:pRg st="4" end="4"/>
                                            </p:txEl>
                                          </p:spTgt>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4" grpId="0" animBg="1"/>
      <p:bldP spid="8" grpId="0" animBg="1"/>
      <p:bldP spid="10" grpId="0" animBg="1"/>
      <p:bldP spid="11" grpId="0" animBg="1"/>
      <p:bldP spid="12"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A112729-4EF7-F7E5-6F00-7D9FFE8C2857}"/>
              </a:ext>
            </a:extLst>
          </p:cNvPr>
          <p:cNvSpPr>
            <a:spLocks noGrp="1"/>
          </p:cNvSpPr>
          <p:nvPr>
            <p:ph type="sldNum" sz="quarter" idx="4"/>
          </p:nvPr>
        </p:nvSpPr>
        <p:spPr/>
        <p:txBody>
          <a:bodyPr/>
          <a:lstStyle/>
          <a:p>
            <a:fld id="{B477BE95-BAA2-FE4F-9C92-42659BBDB963}" type="slidenum">
              <a:rPr lang="en-US" altLang="en-US" smtClean="0"/>
              <a:pPr/>
              <a:t>9</a:t>
            </a:fld>
            <a:endParaRPr lang="en-US"/>
          </a:p>
        </p:txBody>
      </p:sp>
      <p:sp>
        <p:nvSpPr>
          <p:cNvPr id="10" name="TextBox 9">
            <a:extLst>
              <a:ext uri="{FF2B5EF4-FFF2-40B4-BE49-F238E27FC236}">
                <a16:creationId xmlns:a16="http://schemas.microsoft.com/office/drawing/2014/main" id="{C3239E09-49E3-E5A8-F6F5-C778257D525A}"/>
              </a:ext>
            </a:extLst>
          </p:cNvPr>
          <p:cNvSpPr txBox="1"/>
          <p:nvPr/>
        </p:nvSpPr>
        <p:spPr>
          <a:xfrm>
            <a:off x="1346812" y="2890391"/>
            <a:ext cx="8229600" cy="1077218"/>
          </a:xfrm>
          <a:prstGeom prst="rect">
            <a:avLst/>
          </a:prstGeom>
          <a:noFill/>
        </p:spPr>
        <p:txBody>
          <a:bodyPr wrap="square">
            <a:spAutoFit/>
          </a:bodyPr>
          <a:lstStyle/>
          <a:p>
            <a:pPr>
              <a:defRPr sz="1400"/>
            </a:pPr>
            <a:r>
              <a:rPr lang="en-US"/>
              <a:t>       </a:t>
            </a:r>
            <a:r>
              <a:rPr lang="en-US" sz="1800" b="1">
                <a:hlinkClick r:id="rId2"/>
              </a:rPr>
              <a:t>Tableau Dashboard</a:t>
            </a:r>
            <a:endParaRPr lang="en-US" sz="1800" b="1">
              <a:hlinkClick r:id="rId3"/>
            </a:endParaRPr>
          </a:p>
          <a:p>
            <a:pPr lvl="1">
              <a:defRPr sz="1400"/>
            </a:pPr>
            <a:r>
              <a:t>View </a:t>
            </a:r>
            <a:r>
              <a:rPr lang="en-US"/>
              <a:t>admissions </a:t>
            </a:r>
            <a:r>
              <a:t>data visualizations</a:t>
            </a:r>
            <a:r>
              <a:rPr lang="en-US"/>
              <a:t>.</a:t>
            </a:r>
          </a:p>
          <a:p>
            <a:pPr>
              <a:defRPr sz="1800" b="1"/>
            </a:pPr>
            <a:r>
              <a:rPr lang="en-US"/>
              <a:t>     </a:t>
            </a:r>
            <a:r>
              <a:rPr lang="en-US" sz="1800">
                <a:hlinkClick r:id="rId4"/>
              </a:rPr>
              <a:t>Data Cookbook Specification</a:t>
            </a:r>
            <a:endParaRPr lang="en-US"/>
          </a:p>
          <a:p>
            <a:pPr lvl="1">
              <a:defRPr sz="1400"/>
            </a:pPr>
            <a:r>
              <a:t>Review data definitions, and source documentation supporting this dashboard.</a:t>
            </a:r>
          </a:p>
        </p:txBody>
      </p:sp>
      <p:pic>
        <p:nvPicPr>
          <p:cNvPr id="1028" name="Picture 4">
            <a:extLst>
              <a:ext uri="{FF2B5EF4-FFF2-40B4-BE49-F238E27FC236}">
                <a16:creationId xmlns:a16="http://schemas.microsoft.com/office/drawing/2014/main" id="{B7FEE36E-8A10-1A6E-9FF4-D0453389293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36021" y="3470813"/>
            <a:ext cx="185408" cy="23975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Tableau Logo, symbol, meaning, history ...">
            <a:extLst>
              <a:ext uri="{FF2B5EF4-FFF2-40B4-BE49-F238E27FC236}">
                <a16:creationId xmlns:a16="http://schemas.microsoft.com/office/drawing/2014/main" id="{71DFDA50-381D-1925-95BF-7929F969480A}"/>
              </a:ext>
            </a:extLst>
          </p:cNvPr>
          <p:cNvPicPr>
            <a:picLocks noChangeAspect="1" noChangeArrowheads="1"/>
          </p:cNvPicPr>
          <p:nvPr/>
        </p:nvPicPr>
        <p:blipFill rotWithShape="1">
          <a:blip r:embed="rId6">
            <a:alphaModFix/>
            <a:extLst>
              <a:ext uri="{28A0092B-C50C-407E-A947-70E740481C1C}">
                <a14:useLocalDpi xmlns:a14="http://schemas.microsoft.com/office/drawing/2010/main" val="0"/>
              </a:ext>
            </a:extLst>
          </a:blip>
          <a:srcRect l="16814" r="15736"/>
          <a:stretch/>
        </p:blipFill>
        <p:spPr bwMode="auto">
          <a:xfrm flipH="1">
            <a:off x="1390613" y="2974018"/>
            <a:ext cx="276225" cy="239751"/>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016CA11A-DC95-EF1C-7D4D-BFB269174F3C}"/>
              </a:ext>
            </a:extLst>
          </p:cNvPr>
          <p:cNvSpPr txBox="1"/>
          <p:nvPr/>
        </p:nvSpPr>
        <p:spPr>
          <a:xfrm>
            <a:off x="1346812" y="1844163"/>
            <a:ext cx="5240255" cy="584775"/>
          </a:xfrm>
          <a:prstGeom prst="rect">
            <a:avLst/>
          </a:prstGeom>
          <a:noFill/>
        </p:spPr>
        <p:txBody>
          <a:bodyPr wrap="square" rtlCol="0">
            <a:spAutoFit/>
          </a:bodyPr>
          <a:lstStyle/>
          <a:p>
            <a:r>
              <a:rPr lang="en-US" sz="3200" b="1"/>
              <a:t>Documentation &amp; Resources</a:t>
            </a:r>
          </a:p>
        </p:txBody>
      </p:sp>
    </p:spTree>
    <p:extLst>
      <p:ext uri="{BB962C8B-B14F-4D97-AF65-F5344CB8AC3E}">
        <p14:creationId xmlns:p14="http://schemas.microsoft.com/office/powerpoint/2010/main" val="440146571"/>
      </p:ext>
    </p:extLst>
  </p:cSld>
  <p:clrMapOvr>
    <a:masterClrMapping/>
  </p:clrMapOvr>
</p:sld>
</file>

<file path=ppt/theme/theme1.xml><?xml version="1.0" encoding="utf-8"?>
<a:theme xmlns:a="http://schemas.openxmlformats.org/drawingml/2006/main" name="BSU_PP for sampl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w PPT Template  -  Read-Only" id="{24F79ABA-1325-224D-8141-3B280D0DF847}" vid="{F148FBE6-97F1-824B-95FC-D230515E8C8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0BE8D939B4C044CB78EDA352A339E47" ma:contentTypeVersion="19" ma:contentTypeDescription="Create a new document." ma:contentTypeScope="" ma:versionID="fb8cd097dd870b5546090dfe47b4d4c4">
  <xsd:schema xmlns:xsd="http://www.w3.org/2001/XMLSchema" xmlns:xs="http://www.w3.org/2001/XMLSchema" xmlns:p="http://schemas.microsoft.com/office/2006/metadata/properties" xmlns:ns2="ff2430a9-9fec-4809-8955-c3993f0e5c36" xmlns:ns3="f82c5d81-4e18-4bed-aee5-a8fb393c5263" targetNamespace="http://schemas.microsoft.com/office/2006/metadata/properties" ma:root="true" ma:fieldsID="2c6e6ebb0f15fb0e78c2f28034324365" ns2:_="" ns3:_="">
    <xsd:import namespace="ff2430a9-9fec-4809-8955-c3993f0e5c36"/>
    <xsd:import namespace="f82c5d81-4e18-4bed-aee5-a8fb393c5263"/>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LengthInSeconds" minOccurs="0"/>
                <xsd:element ref="ns3:MediaServiceAutoTags" minOccurs="0"/>
                <xsd:element ref="ns3:MediaServiceLocation" minOccurs="0"/>
                <xsd:element ref="ns3:MediaServiceGenerationTime" minOccurs="0"/>
                <xsd:element ref="ns3:MediaServiceEventHashCode" minOccurs="0"/>
                <xsd:element ref="ns3:MediaServiceOCR" minOccurs="0"/>
                <xsd:element ref="ns3:lcf76f155ced4ddcb4097134ff3c332f" minOccurs="0"/>
                <xsd:element ref="ns2:TaxCatchAll" minOccurs="0"/>
                <xsd:element ref="ns3:MediaServiceObjectDetectorVersions" minOccurs="0"/>
                <xsd:element ref="ns3:MediaServiceSearchPropertie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f2430a9-9fec-4809-8955-c3993f0e5c36"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fe0001bb-aeb7-4b64-908b-58842d86774d}" ma:internalName="TaxCatchAll" ma:showField="CatchAllData" ma:web="ff2430a9-9fec-4809-8955-c3993f0e5c36">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82c5d81-4e18-4bed-aee5-a8fb393c5263"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27b2385-2fe9-44d4-ac77-b6bf2e5404b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ff2430a9-9fec-4809-8955-c3993f0e5c36">
      <UserInfo>
        <DisplayName>Saloh, Nate</DisplayName>
        <AccountId>92</AccountId>
        <AccountType/>
      </UserInfo>
    </SharedWithUsers>
    <TaxCatchAll xmlns="ff2430a9-9fec-4809-8955-c3993f0e5c36" xsi:nil="true"/>
    <lcf76f155ced4ddcb4097134ff3c332f xmlns="f82c5d81-4e18-4bed-aee5-a8fb393c5263">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6F08B6E4-0F26-4072-801C-95D2E32DABCD}">
  <ds:schemaRefs>
    <ds:schemaRef ds:uri="http://schemas.microsoft.com/sharepoint/v3/contenttype/forms"/>
  </ds:schemaRefs>
</ds:datastoreItem>
</file>

<file path=customXml/itemProps2.xml><?xml version="1.0" encoding="utf-8"?>
<ds:datastoreItem xmlns:ds="http://schemas.openxmlformats.org/officeDocument/2006/customXml" ds:itemID="{CEC97768-EA08-48F7-86AF-2AEB470BE3A6}">
  <ds:schemaRefs>
    <ds:schemaRef ds:uri="f82c5d81-4e18-4bed-aee5-a8fb393c5263"/>
    <ds:schemaRef ds:uri="ff2430a9-9fec-4809-8955-c3993f0e5c3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4773A9CE-84A2-47C4-B476-0B7080D13284}">
  <ds:schemaRefs>
    <ds:schemaRef ds:uri="http://purl.org/dc/elements/1.1/"/>
    <ds:schemaRef ds:uri="http://schemas.microsoft.com/office/2006/documentManagement/types"/>
    <ds:schemaRef ds:uri="ff2430a9-9fec-4809-8955-c3993f0e5c36"/>
    <ds:schemaRef ds:uri="http://purl.org/dc/terms/"/>
    <ds:schemaRef ds:uri="http://www.w3.org/XML/1998/namespace"/>
    <ds:schemaRef ds:uri="http://purl.org/dc/dcmitype/"/>
    <ds:schemaRef ds:uri="http://schemas.microsoft.com/office/infopath/2007/PartnerControls"/>
    <ds:schemaRef ds:uri="http://schemas.openxmlformats.org/package/2006/metadata/core-properties"/>
    <ds:schemaRef ds:uri="f82c5d81-4e18-4bed-aee5-a8fb393c5263"/>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131</TotalTime>
  <Words>891</Words>
  <Application>Microsoft Office PowerPoint</Application>
  <PresentationFormat>Widescreen</PresentationFormat>
  <Paragraphs>97</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Times New Roman</vt:lpstr>
      <vt:lpstr>BSU_PP for sample</vt:lpstr>
      <vt:lpstr>Admissions Dashboard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Fragomeni, Jason</dc:creator>
  <cp:keywords/>
  <dc:description>tns</dc:description>
  <cp:lastModifiedBy>Lane, Michael</cp:lastModifiedBy>
  <cp:revision>3</cp:revision>
  <cp:lastPrinted>2017-10-09T20:28:58Z</cp:lastPrinted>
  <dcterms:created xsi:type="dcterms:W3CDTF">2022-01-13T19:46:37Z</dcterms:created>
  <dcterms:modified xsi:type="dcterms:W3CDTF">2025-12-09T17:11:18Z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0x01010060BE8D939B4C044CB78EDA352A339E47</vt:lpwstr>
  </property>
  <property fmtid="{D5CDD505-2E9C-101B-9397-08002B2CF9AE}" pid="3" name="Order">
    <vt:r8>7600</vt:r8>
  </property>
  <property fmtid="{D5CDD505-2E9C-101B-9397-08002B2CF9AE}" pid="4" name="MediaServiceImageTags">
    <vt:lpwstr/>
  </property>
</Properties>
</file>