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60" r:id="rId6"/>
    <p:sldId id="262" r:id="rId7"/>
    <p:sldId id="270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73" r:id="rId19"/>
    <p:sldId id="264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B2F"/>
    <a:srgbClr val="BA0C2F"/>
    <a:srgbClr val="968C83"/>
    <a:srgbClr val="C3002F"/>
    <a:srgbClr val="54585A"/>
    <a:srgbClr val="A79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9BCE4F-E471-DAD5-8983-1EA5296B5007}" v="13" dt="2025-05-21T10:17:58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6"/>
    <p:restoredTop sz="96067"/>
  </p:normalViewPr>
  <p:slideViewPr>
    <p:cSldViewPr snapToGrid="0" snapToObjects="1">
      <p:cViewPr>
        <p:scale>
          <a:sx n="117" d="100"/>
          <a:sy n="117" d="100"/>
        </p:scale>
        <p:origin x="235" y="67"/>
      </p:cViewPr>
      <p:guideLst>
        <p:guide orient="horz" pos="26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ed, Naveed" userId="S::naveed.syed@bsu.edu::90b727f9-2bcd-4a2c-940f-7d43c7708c65" providerId="AD" clId="Web-{4B9BCE4F-E471-DAD5-8983-1EA5296B5007}"/>
    <pc:docChg chg="modSld">
      <pc:chgData name="Syed, Naveed" userId="S::naveed.syed@bsu.edu::90b727f9-2bcd-4a2c-940f-7d43c7708c65" providerId="AD" clId="Web-{4B9BCE4F-E471-DAD5-8983-1EA5296B5007}" dt="2025-05-21T10:17:58.239" v="6" actId="20577"/>
      <pc:docMkLst>
        <pc:docMk/>
      </pc:docMkLst>
      <pc:sldChg chg="modSp">
        <pc:chgData name="Syed, Naveed" userId="S::naveed.syed@bsu.edu::90b727f9-2bcd-4a2c-940f-7d43c7708c65" providerId="AD" clId="Web-{4B9BCE4F-E471-DAD5-8983-1EA5296B5007}" dt="2025-05-21T10:17:58.239" v="6" actId="20577"/>
        <pc:sldMkLst>
          <pc:docMk/>
          <pc:sldMk cId="2288254953" sldId="260"/>
        </pc:sldMkLst>
        <pc:spChg chg="mod">
          <ac:chgData name="Syed, Naveed" userId="S::naveed.syed@bsu.edu::90b727f9-2bcd-4a2c-940f-7d43c7708c65" providerId="AD" clId="Web-{4B9BCE4F-E471-DAD5-8983-1EA5296B5007}" dt="2025-05-21T10:17:58.239" v="6" actId="20577"/>
          <ac:spMkLst>
            <pc:docMk/>
            <pc:sldMk cId="2288254953" sldId="260"/>
            <ac:spMk id="5" creationId="{2D936388-19AA-DDA9-977E-52EB9C36C9C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AF28688-289E-CA40-9D4B-825086F38844}" type="datetimeFigureOut">
              <a:rPr lang="en-US" altLang="en-US"/>
              <a:pPr>
                <a:defRPr/>
              </a:pPr>
              <a:t>5/21/2025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3C0F715-D213-D741-816E-5F2255338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92F644E-ECC7-5B4F-B794-A0E9976AFE4D}" type="datetimeFigureOut">
              <a:rPr lang="en-US" altLang="en-US"/>
              <a:pPr>
                <a:defRPr/>
              </a:pPr>
              <a:t>5/21/2025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D02F903-D695-7A49-A6DE-1EFAE7243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F2DC2-629A-92CC-A13F-D184873E1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228599"/>
            <a:ext cx="1438174" cy="15910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501184-C789-8AF6-5CFD-E161C0A7E81A}"/>
              </a:ext>
            </a:extLst>
          </p:cNvPr>
          <p:cNvSpPr/>
          <p:nvPr userDrawn="1"/>
        </p:nvSpPr>
        <p:spPr>
          <a:xfrm>
            <a:off x="-1" y="6417098"/>
            <a:ext cx="12191999" cy="43814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0E25AA-A56D-F0D0-2357-3C1AD0B60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2849" y="6384712"/>
            <a:ext cx="1209675" cy="5029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31EF201-1B4A-A444-FB87-CB71F739D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4735" y="2352142"/>
            <a:ext cx="8662532" cy="923330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6000" b="1" i="0" kern="1200" cap="all" baseline="0" dirty="0">
                <a:solidFill>
                  <a:srgbClr val="BA0C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F603BEF-88E1-6C37-2E9D-E8B196051F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4767" y="3275472"/>
            <a:ext cx="7982466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1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19462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FC1005-8BC9-582B-2790-0F068F780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60700" y="71039"/>
            <a:ext cx="6070599" cy="67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0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 Slide 3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CA0E72-9C92-B884-816B-CF2DFED68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64281" y="0"/>
            <a:ext cx="3863438" cy="4274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697C94-1E78-13B8-3426-F263C1EF6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92286" y="5665695"/>
            <a:ext cx="5007428" cy="4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2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009AD7-B5D5-A8AF-9FCD-6809AB1446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64281" y="0"/>
            <a:ext cx="3863437" cy="4274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CFCF49-4F6B-012A-9821-F2E80A61AC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92286" y="5667084"/>
            <a:ext cx="5003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090CC7C-D0AC-E873-EF09-065C6771CC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l="7808" t="24526" r="104" b="7051"/>
          <a:stretch/>
        </p:blipFill>
        <p:spPr>
          <a:xfrm>
            <a:off x="0" y="0"/>
            <a:ext cx="12178252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96B1E8-697D-0F33-4B23-AC86A41AC7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8970" y="0"/>
            <a:ext cx="1434060" cy="15865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D7DECE-7FCE-BE91-8B9D-D9ADEAE32C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75418" y="6201299"/>
            <a:ext cx="1209675" cy="5029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C833A91-A381-3697-AF71-04E7BE0D97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4735" y="2352142"/>
            <a:ext cx="8662532" cy="923330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6000" b="1" i="0" kern="1200" cap="all" baseline="0" dirty="0">
                <a:solidFill>
                  <a:srgbClr val="BA0C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42BE60D-C747-7132-D6A0-97CF38304A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4767" y="3275472"/>
            <a:ext cx="7982466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1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62278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8A2A6E-9524-673D-ADEF-11E1C64505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808" t="24507" b="7016"/>
          <a:stretch/>
        </p:blipFill>
        <p:spPr>
          <a:xfrm>
            <a:off x="0" y="0"/>
            <a:ext cx="1219203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96B1E8-697D-0F33-4B23-AC86A41AC7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8970" y="0"/>
            <a:ext cx="1434060" cy="15865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D7DECE-7FCE-BE91-8B9D-D9ADEAE32C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75418" y="6201299"/>
            <a:ext cx="1209675" cy="5029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BEB0A9D-3557-8DE0-17F0-F658604438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4735" y="2352142"/>
            <a:ext cx="8662532" cy="923330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6000" b="1" i="0" kern="1200" cap="all" baseline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725C3B0-6DC8-1539-D192-24FA20EC90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4767" y="3275472"/>
            <a:ext cx="7982466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849566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E0C995F8-DB9F-0EA7-532C-37A854DB47C3}"/>
              </a:ext>
            </a:extLst>
          </p:cNvPr>
          <p:cNvSpPr/>
          <p:nvPr userDrawn="1"/>
        </p:nvSpPr>
        <p:spPr>
          <a:xfrm>
            <a:off x="0" y="5410200"/>
            <a:ext cx="2406650" cy="1447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1FA99D-CC57-FE0B-9F86-169E24D6B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4853" y="504090"/>
            <a:ext cx="916053" cy="10613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9B00B7-6C35-943A-C2B6-6B58988D58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75418" y="6201299"/>
            <a:ext cx="1209675" cy="502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C8535-024E-3188-872E-1A5565CD3D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4735" y="2352142"/>
            <a:ext cx="8662532" cy="923330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6000" b="1" i="0" kern="1200" cap="all" baseline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A3FA6-51AB-5829-F255-34538819AF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4767" y="3275472"/>
            <a:ext cx="7982466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894250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1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6A12DD0-35CD-8258-786D-5299A83CF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320671" cy="14610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244641-BA60-F19A-0593-3D163E89E470}"/>
              </a:ext>
            </a:extLst>
          </p:cNvPr>
          <p:cNvSpPr/>
          <p:nvPr userDrawn="1"/>
        </p:nvSpPr>
        <p:spPr>
          <a:xfrm>
            <a:off x="-1" y="6417098"/>
            <a:ext cx="12191999" cy="43814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D33D7-0937-B3B8-043F-9A50CA84F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497" y="6384712"/>
            <a:ext cx="1209675" cy="50292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1CDF2CC-075B-8839-4C75-1A28074DDF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94750" y="6469973"/>
            <a:ext cx="3322515" cy="166199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BC7104-84D0-4684-D2CE-8A7B2650E2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94750" y="6642441"/>
            <a:ext cx="3322515" cy="166199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953A5A0-BD55-846C-C820-82BA430A8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7700" y="6538913"/>
            <a:ext cx="736600" cy="188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77BE95-BAA2-FE4F-9C92-42659BBDB963}" type="slidenum">
              <a:rPr lang="en-US" alt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6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0C1AE-E64B-1AFA-235B-A21D0082A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l="7848" t="24526" r="63" b="7051"/>
          <a:stretch/>
        </p:blipFill>
        <p:spPr>
          <a:xfrm>
            <a:off x="13748" y="-1"/>
            <a:ext cx="12178252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46B9F4-E15B-929C-78BE-15D79A3ED97E}"/>
              </a:ext>
            </a:extLst>
          </p:cNvPr>
          <p:cNvSpPr/>
          <p:nvPr userDrawn="1"/>
        </p:nvSpPr>
        <p:spPr>
          <a:xfrm>
            <a:off x="-1" y="6417098"/>
            <a:ext cx="12191999" cy="43814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C832F-8589-7D11-94F8-2212F534D0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497" y="6384712"/>
            <a:ext cx="1209675" cy="502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A12DD0-35CD-8258-786D-5299A83CFC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320671" cy="1461062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094788E-4019-D41F-4BD2-7BBAF4E517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94750" y="6469973"/>
            <a:ext cx="3322515" cy="166199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1CD309B-9AEB-D89A-921D-07DE05848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94750" y="6642441"/>
            <a:ext cx="3322515" cy="166199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3E4FB-A0D6-C294-A14A-C8DDFD709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7700" y="6538913"/>
            <a:ext cx="736600" cy="188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77BE95-BAA2-FE4F-9C92-42659BBDB963}" type="slidenum">
              <a:rPr lang="en-US" alt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7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6A12DD0-35CD-8258-786D-5299A83CF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320671" cy="14610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9F6C5B-0A75-DB41-EED6-83F5D18A2201}"/>
              </a:ext>
            </a:extLst>
          </p:cNvPr>
          <p:cNvSpPr/>
          <p:nvPr userDrawn="1"/>
        </p:nvSpPr>
        <p:spPr>
          <a:xfrm>
            <a:off x="-1" y="6417098"/>
            <a:ext cx="12191999" cy="43814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7C8DA-3804-CE91-28FD-9D5CFE1813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1161" y="6384712"/>
            <a:ext cx="1209675" cy="502920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4BA2BF2-3546-BB28-8490-818D8A49C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7100" y="6538913"/>
            <a:ext cx="736600" cy="188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77BE95-BAA2-FE4F-9C92-42659BBDB963}" type="slidenum">
              <a:rPr lang="en-US" alt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8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4E705-02DF-2341-9B0C-B4DEA6919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l="7848" t="24526" r="63" b="5439"/>
          <a:stretch/>
        </p:blipFill>
        <p:spPr>
          <a:xfrm>
            <a:off x="13748" y="0"/>
            <a:ext cx="12178252" cy="70195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A12DD0-35CD-8258-786D-5299A83CFC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320671" cy="14610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F78883-C1C0-B760-13F8-9D24AE2ED3AE}"/>
              </a:ext>
            </a:extLst>
          </p:cNvPr>
          <p:cNvSpPr/>
          <p:nvPr userDrawn="1"/>
        </p:nvSpPr>
        <p:spPr>
          <a:xfrm>
            <a:off x="-1" y="6417098"/>
            <a:ext cx="12191999" cy="43814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EA4FB-BBBC-EC2C-A18D-89585134B7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491161" y="6384712"/>
            <a:ext cx="1209675" cy="50292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25E4C-2A81-5391-B355-D1ECD8AAC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7100" y="6538913"/>
            <a:ext cx="736600" cy="188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77BE95-BAA2-FE4F-9C92-42659BBDB963}" type="slidenum">
              <a:rPr lang="en-US" alt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 Slide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CA0E72-9C92-B884-816B-CF2DFED68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60700" y="71039"/>
            <a:ext cx="6070600" cy="67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9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AB3F8E5-B63D-40D9-B9C0-44A10773E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7700" y="6538913"/>
            <a:ext cx="736600" cy="188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77BE95-BAA2-FE4F-9C92-42659BBDB963}" type="slidenum">
              <a:rPr lang="en-US" alt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9" r:id="rId2"/>
    <p:sldLayoutId id="2147483907" r:id="rId3"/>
    <p:sldLayoutId id="2147483866" r:id="rId4"/>
    <p:sldLayoutId id="2147483892" r:id="rId5"/>
    <p:sldLayoutId id="2147483904" r:id="rId6"/>
    <p:sldLayoutId id="2147483900" r:id="rId7"/>
    <p:sldLayoutId id="2147483905" r:id="rId8"/>
    <p:sldLayoutId id="2147483890" r:id="rId9"/>
    <p:sldLayoutId id="2147483906" r:id="rId10"/>
    <p:sldLayoutId id="2147483908" r:id="rId11"/>
    <p:sldLayoutId id="2147483909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cap="all" spc="-150" baseline="0">
          <a:solidFill>
            <a:srgbClr val="BA0C2F"/>
          </a:solidFill>
          <a:latin typeface="Times New Roman" panose="02020603050405020304" pitchFamily="18" charset="0"/>
          <a:ea typeface="ＭＳ Ｐゴシック" charset="0"/>
          <a:cs typeface="Times New Roman" panose="02020603050405020304" pitchFamily="18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b="0" i="0" kern="1200">
          <a:solidFill>
            <a:srgbClr val="54585A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b="0" i="0" kern="1200">
          <a:solidFill>
            <a:srgbClr val="54585A"/>
          </a:solidFill>
          <a:latin typeface="Arial" panose="020B0604020202020204" pitchFamily="34" charset="0"/>
          <a:ea typeface="Open Sans" charset="0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b="0" i="0" kern="1200">
          <a:solidFill>
            <a:srgbClr val="54585A"/>
          </a:solidFill>
          <a:latin typeface="Arial" panose="020B0604020202020204" pitchFamily="34" charset="0"/>
          <a:ea typeface="Open Sans" charset="0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b="0" i="0" kern="1200">
          <a:solidFill>
            <a:srgbClr val="54585A"/>
          </a:solidFill>
          <a:latin typeface="Arial" panose="020B0604020202020204" pitchFamily="34" charset="0"/>
          <a:ea typeface="Open Sans" charset="0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b="0" i="0" kern="1200">
          <a:solidFill>
            <a:srgbClr val="54585A"/>
          </a:solidFill>
          <a:latin typeface="Arial" panose="020B0604020202020204" pitchFamily="34" charset="0"/>
          <a:ea typeface="Open Sans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su.datacookbook.com/institution/reports/60569" TargetMode="External"/><Relationship Id="rId2" Type="http://schemas.openxmlformats.org/officeDocument/2006/relationships/hyperlink" Target="https://analytics.bsu.edu/#/workbooks/17?:origin=card_share_lin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bsu.datacookbook.com/institution/reports/54936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F39191-F1A8-96C7-D66F-D08C9F6A1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734" y="2671870"/>
            <a:ext cx="8662532" cy="757130"/>
          </a:xfrm>
        </p:spPr>
        <p:txBody>
          <a:bodyPr/>
          <a:lstStyle/>
          <a:p>
            <a:r>
              <a:rPr lang="en-US" sz="4800" dirty="0"/>
              <a:t>Admissions Dashboard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CF949E2-5158-B5D1-57B5-E6E54F781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4767" y="3429000"/>
            <a:ext cx="7982466" cy="313932"/>
          </a:xfrm>
        </p:spPr>
        <p:txBody>
          <a:bodyPr/>
          <a:lstStyle/>
          <a:p>
            <a:r>
              <a:rPr lang="en-US" sz="1600" dirty="0"/>
              <a:t>A Guide to Understanding and Using the Dashboard Effectively</a:t>
            </a:r>
          </a:p>
        </p:txBody>
      </p:sp>
    </p:spTree>
    <p:extLst>
      <p:ext uri="{BB962C8B-B14F-4D97-AF65-F5344CB8AC3E}">
        <p14:creationId xmlns:p14="http://schemas.microsoft.com/office/powerpoint/2010/main" val="421181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BF141-92FD-BE1C-429D-FCBE98E3A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5C6E84-F9D8-B316-AA64-399865B34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7100" y="6538913"/>
            <a:ext cx="736600" cy="188540"/>
          </a:xfrm>
        </p:spPr>
        <p:txBody>
          <a:bodyPr/>
          <a:lstStyle/>
          <a:p>
            <a:fld id="{B477BE95-BAA2-FE4F-9C92-42659BBDB963}" type="slidenum">
              <a:rPr lang="en-US" alt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B83C5-3007-1D1D-0256-744CEF7686A9}"/>
              </a:ext>
            </a:extLst>
          </p:cNvPr>
          <p:cNvSpPr txBox="1"/>
          <p:nvPr/>
        </p:nvSpPr>
        <p:spPr>
          <a:xfrm>
            <a:off x="1373991" y="319086"/>
            <a:ext cx="451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Applicant Demography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098E3-D13D-6C4E-A3DE-B8FFAAF4A8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92218" y="1391805"/>
            <a:ext cx="7089708" cy="4074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84F3B1-28CC-ED91-3369-129891E02809}"/>
              </a:ext>
            </a:extLst>
          </p:cNvPr>
          <p:cNvSpPr txBox="1"/>
          <p:nvPr/>
        </p:nvSpPr>
        <p:spPr>
          <a:xfrm>
            <a:off x="613049" y="1370613"/>
            <a:ext cx="3299075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This parameter allows users to switch between different admissions-related measures like Applied, Admitted, Enrolled, Admit Rate, Yield Rate to analyze trends and compare groups.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Changing the selection dynamically updates both the multi-year trend lines (left side) and the selected term’s summary bar chart (right side).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9B5AC-B288-951D-8041-31C68F849672}"/>
              </a:ext>
            </a:extLst>
          </p:cNvPr>
          <p:cNvSpPr/>
          <p:nvPr/>
        </p:nvSpPr>
        <p:spPr>
          <a:xfrm>
            <a:off x="8353696" y="2116183"/>
            <a:ext cx="2983403" cy="724988"/>
          </a:xfrm>
          <a:prstGeom prst="rect">
            <a:avLst/>
          </a:prstGeom>
          <a:noFill/>
          <a:ln w="19050">
            <a:solidFill>
              <a:srgbClr val="BA0B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3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451F8-93DC-C1CD-5B88-0CACBC7B6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E91D1F-9606-6D44-17FF-3447B064C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7100" y="6538913"/>
            <a:ext cx="736600" cy="188540"/>
          </a:xfrm>
        </p:spPr>
        <p:txBody>
          <a:bodyPr/>
          <a:lstStyle/>
          <a:p>
            <a:fld id="{B477BE95-BAA2-FE4F-9C92-42659BBDB963}" type="slidenum">
              <a:rPr lang="en-US" alt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7E372-3A67-FA54-5752-374534883904}"/>
              </a:ext>
            </a:extLst>
          </p:cNvPr>
          <p:cNvSpPr txBox="1"/>
          <p:nvPr/>
        </p:nvSpPr>
        <p:spPr>
          <a:xfrm>
            <a:off x="1373992" y="319086"/>
            <a:ext cx="400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Applicant Geography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7E28A0-9650-94D8-1A3C-33CCBD54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09307" y="1391805"/>
            <a:ext cx="7055530" cy="4074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71BF8E-44EF-25FD-18E1-EDE547734AF9}"/>
              </a:ext>
            </a:extLst>
          </p:cNvPr>
          <p:cNvSpPr txBox="1"/>
          <p:nvPr/>
        </p:nvSpPr>
        <p:spPr>
          <a:xfrm>
            <a:off x="613049" y="1370613"/>
            <a:ext cx="3299075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This dashboard provides a visual overview of where applicants are coming from locally, nationally, and internationally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Indiana county-level map shows applicant counts by county.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U.S. Applicants displays number of applicants from each U.S. state.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International Applicants visualizes global applicant origins by country.</a:t>
            </a:r>
          </a:p>
        </p:txBody>
      </p:sp>
    </p:spTree>
    <p:extLst>
      <p:ext uri="{BB962C8B-B14F-4D97-AF65-F5344CB8AC3E}">
        <p14:creationId xmlns:p14="http://schemas.microsoft.com/office/powerpoint/2010/main" val="193805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8C24C-0F09-4A87-F5F4-C3DCF79F8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8E799-F2F7-D04A-FF7E-7D636C52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7100" y="6538913"/>
            <a:ext cx="736600" cy="188540"/>
          </a:xfrm>
        </p:spPr>
        <p:txBody>
          <a:bodyPr/>
          <a:lstStyle/>
          <a:p>
            <a:fld id="{B477BE95-BAA2-FE4F-9C92-42659BBDB963}" type="slidenum">
              <a:rPr lang="en-US" altLang="en-US" smtClean="0"/>
              <a:pPr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7566F-CD56-1C59-82D6-4F3845786B24}"/>
              </a:ext>
            </a:extLst>
          </p:cNvPr>
          <p:cNvSpPr txBox="1"/>
          <p:nvPr/>
        </p:nvSpPr>
        <p:spPr>
          <a:xfrm>
            <a:off x="1373992" y="319086"/>
            <a:ext cx="400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Applicant Comparison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B2111D-90AA-E90A-B9B6-FE3CC38284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2223" y="1391805"/>
            <a:ext cx="7049697" cy="4074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9647BC-CDAC-5392-3BE1-227ACF24A904}"/>
              </a:ext>
            </a:extLst>
          </p:cNvPr>
          <p:cNvSpPr txBox="1"/>
          <p:nvPr/>
        </p:nvSpPr>
        <p:spPr>
          <a:xfrm>
            <a:off x="613049" y="1370613"/>
            <a:ext cx="3299075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This dashboard allows users to compare application, admission, and enrollment activity across two selected terms, broken down by student dimension.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Dual horizontal bar charts show counts from two selected terms for selected dimension.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bar on the right displays the percentage and numeric change between the two terms, making it easy to identify gains or losses.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8E99C2-8D86-6C79-5921-D113AD315109}"/>
              </a:ext>
            </a:extLst>
          </p:cNvPr>
          <p:cNvSpPr/>
          <p:nvPr/>
        </p:nvSpPr>
        <p:spPr>
          <a:xfrm>
            <a:off x="5370293" y="2625633"/>
            <a:ext cx="2983403" cy="2632167"/>
          </a:xfrm>
          <a:prstGeom prst="rect">
            <a:avLst/>
          </a:prstGeom>
          <a:noFill/>
          <a:ln w="19050">
            <a:solidFill>
              <a:srgbClr val="BA0B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19EA39-0C99-1816-768B-DCDE14BC88E5}"/>
              </a:ext>
            </a:extLst>
          </p:cNvPr>
          <p:cNvSpPr/>
          <p:nvPr/>
        </p:nvSpPr>
        <p:spPr>
          <a:xfrm>
            <a:off x="8390927" y="2625633"/>
            <a:ext cx="2946173" cy="2632168"/>
          </a:xfrm>
          <a:prstGeom prst="rect">
            <a:avLst/>
          </a:prstGeom>
          <a:noFill/>
          <a:ln w="19050">
            <a:solidFill>
              <a:srgbClr val="BA0B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1C672-E600-937B-C5B8-2FF8A3F33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964AEF-E048-1AD2-B305-CE9FF059A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7100" y="6538913"/>
            <a:ext cx="736600" cy="188540"/>
          </a:xfrm>
        </p:spPr>
        <p:txBody>
          <a:bodyPr/>
          <a:lstStyle/>
          <a:p>
            <a:fld id="{B477BE95-BAA2-FE4F-9C92-42659BBDB963}" type="slidenum">
              <a:rPr lang="en-US" alt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5CF09-E01F-C595-EED9-1F96826F8292}"/>
              </a:ext>
            </a:extLst>
          </p:cNvPr>
          <p:cNvSpPr txBox="1"/>
          <p:nvPr/>
        </p:nvSpPr>
        <p:spPr>
          <a:xfrm>
            <a:off x="1373992" y="319086"/>
            <a:ext cx="400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Applicant Comparison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EAC3B7-D8B7-DCE3-D997-83083D2A4E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3900" y="1391805"/>
            <a:ext cx="7046343" cy="4074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6C09DE-476C-F22B-0016-B1F0B0F9E872}"/>
              </a:ext>
            </a:extLst>
          </p:cNvPr>
          <p:cNvSpPr txBox="1"/>
          <p:nvPr/>
        </p:nvSpPr>
        <p:spPr>
          <a:xfrm>
            <a:off x="613049" y="1370613"/>
            <a:ext cx="3299075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Comparison Metric parameter allows users to switch between different stages of the admissions process for comparison.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Toggle between Applied Count, Admitted Count, Enrolled Count.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Selecting a different metric dynamically updates the bar charts and percentage change indicators across the dashboard.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A70F6D-0D30-9280-589B-A53A73652B3A}"/>
              </a:ext>
            </a:extLst>
          </p:cNvPr>
          <p:cNvSpPr/>
          <p:nvPr/>
        </p:nvSpPr>
        <p:spPr>
          <a:xfrm>
            <a:off x="8338676" y="2112913"/>
            <a:ext cx="1484593" cy="551910"/>
          </a:xfrm>
          <a:prstGeom prst="rect">
            <a:avLst/>
          </a:prstGeom>
          <a:noFill/>
          <a:ln w="19050">
            <a:solidFill>
              <a:srgbClr val="BA0B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5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BA287-694C-0DE3-ECF9-6EB932AF7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D8B75-B789-6075-BBB9-8CB7C2CB6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7100" y="6538913"/>
            <a:ext cx="736600" cy="188540"/>
          </a:xfrm>
        </p:spPr>
        <p:txBody>
          <a:bodyPr/>
          <a:lstStyle/>
          <a:p>
            <a:fld id="{B477BE95-BAA2-FE4F-9C92-42659BBDB963}" type="slidenum">
              <a:rPr lang="en-US" altLang="en-US" smtClean="0"/>
              <a:pPr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236C2-4F27-C6C7-72A2-C557A2E16A47}"/>
              </a:ext>
            </a:extLst>
          </p:cNvPr>
          <p:cNvSpPr txBox="1"/>
          <p:nvPr/>
        </p:nvSpPr>
        <p:spPr>
          <a:xfrm>
            <a:off x="1373992" y="319086"/>
            <a:ext cx="400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Applicant Comparison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9B6C46-9999-7356-D872-3C409AB0DA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9750" y="1391805"/>
            <a:ext cx="7034643" cy="4074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B3BADC-64FA-FDE6-F89E-45FF96E4449D}"/>
              </a:ext>
            </a:extLst>
          </p:cNvPr>
          <p:cNvSpPr txBox="1"/>
          <p:nvPr/>
        </p:nvSpPr>
        <p:spPr>
          <a:xfrm>
            <a:off x="613049" y="1370613"/>
            <a:ext cx="3299075" cy="485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This parameter allows users to customize the grouping of comparison data based on specific student characteristics.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Toggle between College, Student Level, Sex, Online Admit Status, International Admit Status, IPEDS Ethnicity.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Selecting a dimension updates both the comparison bars and percentage change views, letting users evaluate trends by the chosen student segment.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0D8EB6-B913-07B0-1D87-BB49E5ED1A06}"/>
              </a:ext>
            </a:extLst>
          </p:cNvPr>
          <p:cNvSpPr/>
          <p:nvPr/>
        </p:nvSpPr>
        <p:spPr>
          <a:xfrm>
            <a:off x="9852507" y="2112913"/>
            <a:ext cx="1484593" cy="819698"/>
          </a:xfrm>
          <a:prstGeom prst="rect">
            <a:avLst/>
          </a:prstGeom>
          <a:noFill/>
          <a:ln w="19050">
            <a:solidFill>
              <a:srgbClr val="BA0B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8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112729-4EF7-F7E5-6F00-7D9FFE8C2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77BE95-BAA2-FE4F-9C92-42659BBDB963}" type="slidenum">
              <a:rPr lang="en-US" altLang="en-US" smtClean="0"/>
              <a:pPr/>
              <a:t>15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39E09-49E3-E5A8-F6F5-C778257D525A}"/>
              </a:ext>
            </a:extLst>
          </p:cNvPr>
          <p:cNvSpPr txBox="1"/>
          <p:nvPr/>
        </p:nvSpPr>
        <p:spPr>
          <a:xfrm>
            <a:off x="1346812" y="2890391"/>
            <a:ext cx="822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rPr lang="en-US" dirty="0"/>
              <a:t>       </a:t>
            </a:r>
            <a:r>
              <a:rPr lang="en-US" sz="1800" b="1" dirty="0">
                <a:hlinkClick r:id="rId2"/>
              </a:rPr>
              <a:t>Tableau Dashboard</a:t>
            </a:r>
            <a:endParaRPr lang="en-US" sz="1800" b="1" dirty="0">
              <a:hlinkClick r:id="rId3"/>
            </a:endParaRPr>
          </a:p>
          <a:p>
            <a:pPr lvl="1">
              <a:defRPr sz="1400"/>
            </a:pPr>
            <a:r>
              <a:rPr dirty="0"/>
              <a:t>View </a:t>
            </a:r>
            <a:r>
              <a:rPr lang="en-US" dirty="0"/>
              <a:t>admissions </a:t>
            </a:r>
            <a:r>
              <a:rPr dirty="0"/>
              <a:t>data visualizations</a:t>
            </a:r>
            <a:r>
              <a:rPr lang="en-US" dirty="0"/>
              <a:t>.</a:t>
            </a:r>
          </a:p>
          <a:p>
            <a:pPr>
              <a:defRPr sz="1800" b="1"/>
            </a:pPr>
            <a:r>
              <a:rPr lang="en-US" dirty="0"/>
              <a:t>     </a:t>
            </a:r>
            <a:r>
              <a:rPr lang="en-US" sz="1800" dirty="0">
                <a:hlinkClick r:id="rId4"/>
              </a:rPr>
              <a:t>Data Cookbook Specification</a:t>
            </a:r>
            <a:endParaRPr lang="en-US" dirty="0"/>
          </a:p>
          <a:p>
            <a:pPr lvl="1">
              <a:defRPr sz="1400"/>
            </a:pPr>
            <a:r>
              <a:rPr dirty="0"/>
              <a:t>Review data definitions, and source documentation supporting this dashboard.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FEE36E-8A10-1A6E-9FF4-D04533892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21" y="3470813"/>
            <a:ext cx="185408" cy="2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bleau Logo, symbol, meaning, history ...">
            <a:extLst>
              <a:ext uri="{FF2B5EF4-FFF2-40B4-BE49-F238E27FC236}">
                <a16:creationId xmlns:a16="http://schemas.microsoft.com/office/drawing/2014/main" id="{71DFDA50-381D-1925-95BF-7929F9694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r="15736"/>
          <a:stretch/>
        </p:blipFill>
        <p:spPr bwMode="auto">
          <a:xfrm flipH="1">
            <a:off x="1390613" y="2974018"/>
            <a:ext cx="276225" cy="2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6CA11A-DC95-EF1C-7D4D-BFB269174F3C}"/>
              </a:ext>
            </a:extLst>
          </p:cNvPr>
          <p:cNvSpPr txBox="1"/>
          <p:nvPr/>
        </p:nvSpPr>
        <p:spPr>
          <a:xfrm>
            <a:off x="1346812" y="1844163"/>
            <a:ext cx="524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Documentation &amp; Resources</a:t>
            </a:r>
          </a:p>
        </p:txBody>
      </p:sp>
    </p:spTree>
    <p:extLst>
      <p:ext uri="{BB962C8B-B14F-4D97-AF65-F5344CB8AC3E}">
        <p14:creationId xmlns:p14="http://schemas.microsoft.com/office/powerpoint/2010/main" val="440146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94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488E0-6855-5AFF-B4AB-D58AC2CEE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77BE95-BAA2-FE4F-9C92-42659BBDB963}" type="slidenum">
              <a:rPr lang="en-US" alt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206B7-E67E-974C-FE69-98388E072247}"/>
              </a:ext>
            </a:extLst>
          </p:cNvPr>
          <p:cNvSpPr txBox="1"/>
          <p:nvPr/>
        </p:nvSpPr>
        <p:spPr>
          <a:xfrm>
            <a:off x="1346812" y="1387307"/>
            <a:ext cx="592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Admissions Dashboard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36388-19AA-DDA9-977E-52EB9C36C9C5}"/>
              </a:ext>
            </a:extLst>
          </p:cNvPr>
          <p:cNvSpPr txBox="1"/>
          <p:nvPr/>
        </p:nvSpPr>
        <p:spPr>
          <a:xfrm>
            <a:off x="1346812" y="2131958"/>
            <a:ext cx="9498369" cy="39273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/>
                <a:ea typeface="ＭＳ Ｐゴシック"/>
                <a:cs typeface="Calibri"/>
              </a:rPr>
              <a:t>Purpose:</a:t>
            </a:r>
            <a:r>
              <a:rPr lang="en-US" dirty="0">
                <a:latin typeface="Calibri"/>
                <a:ea typeface="ＭＳ Ｐゴシック"/>
                <a:cs typeface="Calibri"/>
              </a:rPr>
              <a:t> The Admissions dashboards are designed to provide a comprehensive overview of the admissions process, focusing on key areas such as applicant demographics, academic preparedness, geographical distribution, and overall admission trends.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Dashboards include: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Comparison of applied, admitted, and enrolled counts across terms.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Breakdown by College, Student Level, Sex, Online/International Status, and IPEDS Ethnicity.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Geographic distributions of applicants (county, state, international).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ＭＳ Ｐゴシック"/>
                <a:cs typeface="Calibri"/>
              </a:rPr>
              <a:t>Trends in academic preparedness (ACT/SAT scores).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ＭＳ Ｐゴシック"/>
                <a:cs typeface="Calibri"/>
              </a:rPr>
              <a:t>Funnel visualizations and yield/admit rate analysis.</a:t>
            </a:r>
            <a:endParaRPr lang="en-US"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25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7FEE4-706B-471D-302E-D1615D9A1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7100" y="6538913"/>
            <a:ext cx="736600" cy="188540"/>
          </a:xfrm>
        </p:spPr>
        <p:txBody>
          <a:bodyPr/>
          <a:lstStyle/>
          <a:p>
            <a:fld id="{B477BE95-BAA2-FE4F-9C92-42659BBDB963}" type="slidenum">
              <a:rPr lang="en-US" alt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E4271-30F7-9EE9-91FD-EACF97AE1DF6}"/>
              </a:ext>
            </a:extLst>
          </p:cNvPr>
          <p:cNvSpPr txBox="1"/>
          <p:nvPr/>
        </p:nvSpPr>
        <p:spPr>
          <a:xfrm>
            <a:off x="1373992" y="319086"/>
            <a:ext cx="584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Admissions Overview Dashboard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52645-D57A-8781-94FF-B9802435A5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78961" y="1359626"/>
            <a:ext cx="7116222" cy="4138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B3FE19-110B-5F97-7389-92808FAD6ACF}"/>
              </a:ext>
            </a:extLst>
          </p:cNvPr>
          <p:cNvSpPr txBox="1"/>
          <p:nvPr/>
        </p:nvSpPr>
        <p:spPr>
          <a:xfrm>
            <a:off x="613049" y="1370613"/>
            <a:ext cx="3299075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Displays overall counts for Applied, Admitted, and Enrolled students using KPI tiles, with year-over-year percentage changes.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Bar chart shows term-wise applicant progression across stages: Applied, Admitted, and Enrolled.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Line chart visualizes Admit and Yield Rate trends across multiple years.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AEC36B-D769-1B86-7436-C1FF518ED4FE}"/>
              </a:ext>
            </a:extLst>
          </p:cNvPr>
          <p:cNvSpPr/>
          <p:nvPr/>
        </p:nvSpPr>
        <p:spPr>
          <a:xfrm>
            <a:off x="5340096" y="2855033"/>
            <a:ext cx="3014494" cy="2433402"/>
          </a:xfrm>
          <a:prstGeom prst="rect">
            <a:avLst/>
          </a:prstGeom>
          <a:noFill/>
          <a:ln w="19050">
            <a:solidFill>
              <a:srgbClr val="BA0B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3EC8E3-4C07-F54C-56FB-3B10C324372F}"/>
              </a:ext>
            </a:extLst>
          </p:cNvPr>
          <p:cNvSpPr/>
          <p:nvPr/>
        </p:nvSpPr>
        <p:spPr>
          <a:xfrm>
            <a:off x="8378400" y="2855033"/>
            <a:ext cx="3034667" cy="2433403"/>
          </a:xfrm>
          <a:prstGeom prst="rect">
            <a:avLst/>
          </a:prstGeom>
          <a:noFill/>
          <a:ln w="19050">
            <a:solidFill>
              <a:srgbClr val="BA0B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9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B3ECE-5318-58AB-5EC0-6EC5167F2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6498BE-FF02-D1FD-A97B-61E42FBFC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7100" y="6538913"/>
            <a:ext cx="736600" cy="188540"/>
          </a:xfrm>
        </p:spPr>
        <p:txBody>
          <a:bodyPr/>
          <a:lstStyle/>
          <a:p>
            <a:fld id="{B477BE95-BAA2-FE4F-9C92-42659BBDB963}" type="slidenum">
              <a:rPr lang="en-US" alt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D8DFE-5041-0206-7771-28315367876B}"/>
              </a:ext>
            </a:extLst>
          </p:cNvPr>
          <p:cNvSpPr txBox="1"/>
          <p:nvPr/>
        </p:nvSpPr>
        <p:spPr>
          <a:xfrm>
            <a:off x="1373991" y="319086"/>
            <a:ext cx="329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Dashboard Filters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4B2FF-E755-5D22-08B8-A1BB65BF57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78961" y="1359628"/>
            <a:ext cx="7116222" cy="4138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C2F99-4F1B-C26C-B945-EA9153307BD9}"/>
              </a:ext>
            </a:extLst>
          </p:cNvPr>
          <p:cNvSpPr txBox="1"/>
          <p:nvPr/>
        </p:nvSpPr>
        <p:spPr>
          <a:xfrm>
            <a:off x="613049" y="1185949"/>
            <a:ext cx="3299075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Use filters to narrow data by Term, Application Status, Student Level, Entry Type, College, Department, Major, Residency, IPEDS Ethnicity, Sex, Online Admit Status, International Admit Status, Test Optional.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Combining filters provides more targeted insights.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Helps customize the view to specific programs or demographics.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EBBB92-E686-81B7-958B-D096FA1B5197}"/>
              </a:ext>
            </a:extLst>
          </p:cNvPr>
          <p:cNvSpPr/>
          <p:nvPr/>
        </p:nvSpPr>
        <p:spPr>
          <a:xfrm>
            <a:off x="4278961" y="2015686"/>
            <a:ext cx="1039799" cy="3295453"/>
          </a:xfrm>
          <a:prstGeom prst="rect">
            <a:avLst/>
          </a:prstGeom>
          <a:noFill/>
          <a:ln w="19050">
            <a:solidFill>
              <a:srgbClr val="BA0B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6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D6AB4-8A2F-615F-4126-BCE37101B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2C83E7-A39A-84CD-8128-4A203AB61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7100" y="6538913"/>
            <a:ext cx="736600" cy="188540"/>
          </a:xfrm>
        </p:spPr>
        <p:txBody>
          <a:bodyPr/>
          <a:lstStyle/>
          <a:p>
            <a:fld id="{B477BE95-BAA2-FE4F-9C92-42659BBDB963}" type="slidenum">
              <a:rPr lang="en-US" alt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1982D8-3965-B960-FABA-FDF61997B315}"/>
              </a:ext>
            </a:extLst>
          </p:cNvPr>
          <p:cNvSpPr txBox="1"/>
          <p:nvPr/>
        </p:nvSpPr>
        <p:spPr>
          <a:xfrm>
            <a:off x="1373991" y="319086"/>
            <a:ext cx="7933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Admissions Applicant Academic Preparedness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7451A8-7837-A64B-C5AF-9787C08D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78961" y="1366831"/>
            <a:ext cx="7116222" cy="4124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A61B13-BC99-A835-00B4-36DB8FFD5AC0}"/>
              </a:ext>
            </a:extLst>
          </p:cNvPr>
          <p:cNvSpPr txBox="1"/>
          <p:nvPr/>
        </p:nvSpPr>
        <p:spPr>
          <a:xfrm>
            <a:off x="613049" y="1370613"/>
            <a:ext cx="3299075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Boxplot on the left shows the distribution of selected metric across application terms, highlighting spread and outliers.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Heatmap on the right breaks scores into percentile bands to compare how academic readiness shifts year to year.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Summary table below includes key statistics such as count, average, median, and percentiles for each term.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114CFB-5413-52E7-34FF-BAB7C1CB2A2B}"/>
              </a:ext>
            </a:extLst>
          </p:cNvPr>
          <p:cNvSpPr/>
          <p:nvPr/>
        </p:nvSpPr>
        <p:spPr>
          <a:xfrm>
            <a:off x="5340096" y="2085414"/>
            <a:ext cx="2977767" cy="2068898"/>
          </a:xfrm>
          <a:prstGeom prst="rect">
            <a:avLst/>
          </a:prstGeom>
          <a:noFill/>
          <a:ln w="19050">
            <a:solidFill>
              <a:srgbClr val="BA0B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11E83D-A565-38D8-BD43-8120E1644957}"/>
              </a:ext>
            </a:extLst>
          </p:cNvPr>
          <p:cNvSpPr/>
          <p:nvPr/>
        </p:nvSpPr>
        <p:spPr>
          <a:xfrm>
            <a:off x="8349638" y="2085414"/>
            <a:ext cx="3045546" cy="2068898"/>
          </a:xfrm>
          <a:prstGeom prst="rect">
            <a:avLst/>
          </a:prstGeom>
          <a:noFill/>
          <a:ln w="19050">
            <a:solidFill>
              <a:srgbClr val="BA0B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8B3E74-417A-1969-1129-CEA6C0CCC38F}"/>
              </a:ext>
            </a:extLst>
          </p:cNvPr>
          <p:cNvSpPr/>
          <p:nvPr/>
        </p:nvSpPr>
        <p:spPr>
          <a:xfrm>
            <a:off x="5340097" y="4198318"/>
            <a:ext cx="6055086" cy="1066013"/>
          </a:xfrm>
          <a:prstGeom prst="rect">
            <a:avLst/>
          </a:prstGeom>
          <a:noFill/>
          <a:ln w="19050">
            <a:solidFill>
              <a:srgbClr val="BA0B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4B05B-1868-E5D3-60C3-3A90D159D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6A01D5-3129-9D9E-A5F6-9F8FEEAB6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7100" y="6538913"/>
            <a:ext cx="736600" cy="188540"/>
          </a:xfrm>
        </p:spPr>
        <p:txBody>
          <a:bodyPr/>
          <a:lstStyle/>
          <a:p>
            <a:fld id="{B477BE95-BAA2-FE4F-9C92-42659BBDB963}" type="slidenum">
              <a:rPr lang="en-US" alt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95015-2676-2503-455F-E65607999F40}"/>
              </a:ext>
            </a:extLst>
          </p:cNvPr>
          <p:cNvSpPr txBox="1"/>
          <p:nvPr/>
        </p:nvSpPr>
        <p:spPr>
          <a:xfrm>
            <a:off x="1373992" y="319086"/>
            <a:ext cx="793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Admissions Applicant Academic Preparedness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53717-EF97-6B7A-101F-8CF7BCDE6D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78961" y="1375618"/>
            <a:ext cx="7116222" cy="41067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47922B-B864-C328-B7A0-8B739A2DF298}"/>
              </a:ext>
            </a:extLst>
          </p:cNvPr>
          <p:cNvSpPr txBox="1"/>
          <p:nvPr/>
        </p:nvSpPr>
        <p:spPr>
          <a:xfrm>
            <a:off x="613049" y="1370613"/>
            <a:ext cx="3299075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‘Select Application Stage’ parameter enables users to analyze test score distributions across different stages in the admissions funnel.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Use this dropdown to toggle between Applied, Admitted, or Enrolled stages.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Updates all visuals (boxplot, heatmap, table) to reflect the selected stage of the funnel.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26B624-CC2C-3140-A03D-64D69B2C5821}"/>
              </a:ext>
            </a:extLst>
          </p:cNvPr>
          <p:cNvSpPr/>
          <p:nvPr/>
        </p:nvSpPr>
        <p:spPr>
          <a:xfrm>
            <a:off x="8349638" y="2085414"/>
            <a:ext cx="964179" cy="574268"/>
          </a:xfrm>
          <a:prstGeom prst="rect">
            <a:avLst/>
          </a:prstGeom>
          <a:noFill/>
          <a:ln w="19050">
            <a:solidFill>
              <a:srgbClr val="BA0B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5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067A6-5B41-77C2-A474-97519A7BC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DCD704-4C61-1DE8-9B10-369273CFE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7100" y="6538913"/>
            <a:ext cx="736600" cy="188540"/>
          </a:xfrm>
        </p:spPr>
        <p:txBody>
          <a:bodyPr/>
          <a:lstStyle/>
          <a:p>
            <a:fld id="{B477BE95-BAA2-FE4F-9C92-42659BBDB963}" type="slidenum">
              <a:rPr lang="en-US" alt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ADAD6-9259-5B43-0CCC-E13447EF3074}"/>
              </a:ext>
            </a:extLst>
          </p:cNvPr>
          <p:cNvSpPr txBox="1"/>
          <p:nvPr/>
        </p:nvSpPr>
        <p:spPr>
          <a:xfrm>
            <a:off x="1373992" y="319086"/>
            <a:ext cx="793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Admissions Applicant Academic Preparedness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70CD39-4270-22D1-F44C-6DC74E118C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92218" y="1375618"/>
            <a:ext cx="7089708" cy="41067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AB8876-2366-705D-E908-A9D55311F4BA}"/>
              </a:ext>
            </a:extLst>
          </p:cNvPr>
          <p:cNvSpPr txBox="1"/>
          <p:nvPr/>
        </p:nvSpPr>
        <p:spPr>
          <a:xfrm>
            <a:off x="613049" y="1370613"/>
            <a:ext cx="3299075" cy="485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‘Select a Metric’ parameter enables users to evaluate academic preparedness based on different standardized or institutional academic measures.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Use this dropdown to toggle between Super ACT, Super SAT, Super Overall SAT|ACT, HS GPA, or Prior Institution GPA.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Updates all visuals (boxplot, heatmap, and summary table) to reflect the selected academic metric.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004C34-8053-F9F8-E189-5AB422FB1ADC}"/>
              </a:ext>
            </a:extLst>
          </p:cNvPr>
          <p:cNvSpPr/>
          <p:nvPr/>
        </p:nvSpPr>
        <p:spPr>
          <a:xfrm>
            <a:off x="9313817" y="2085413"/>
            <a:ext cx="1051559" cy="788415"/>
          </a:xfrm>
          <a:prstGeom prst="rect">
            <a:avLst/>
          </a:prstGeom>
          <a:noFill/>
          <a:ln w="19050">
            <a:solidFill>
              <a:srgbClr val="BA0B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7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A4C3D-EFD8-88BD-481C-EAB7E29DD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05F34-C306-EEC8-93F4-77FAA7A98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7100" y="6538913"/>
            <a:ext cx="736600" cy="188540"/>
          </a:xfrm>
        </p:spPr>
        <p:txBody>
          <a:bodyPr/>
          <a:lstStyle/>
          <a:p>
            <a:fld id="{B477BE95-BAA2-FE4F-9C92-42659BBDB963}" type="slidenum">
              <a:rPr lang="en-US" alt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38B036-F76E-1FF7-0025-794B27ECB659}"/>
              </a:ext>
            </a:extLst>
          </p:cNvPr>
          <p:cNvSpPr txBox="1"/>
          <p:nvPr/>
        </p:nvSpPr>
        <p:spPr>
          <a:xfrm>
            <a:off x="1373992" y="319086"/>
            <a:ext cx="4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Applicant Demography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ED2E5A-BC8F-CE45-073E-1586BED173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92218" y="1382819"/>
            <a:ext cx="7089708" cy="40923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75785C-560D-6E54-EA91-2707EAEAEA0A}"/>
              </a:ext>
            </a:extLst>
          </p:cNvPr>
          <p:cNvSpPr txBox="1"/>
          <p:nvPr/>
        </p:nvSpPr>
        <p:spPr>
          <a:xfrm>
            <a:off x="613049" y="1370613"/>
            <a:ext cx="3299075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This helps assess how performance has changed over time by academic or demographic group.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Line charts display multi-year trends for the selected metric (e.g., Applied, Admitted, Enrolled, Admit Rate %, Yield Rate %) by the chosen grouping.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Bar charts on the right summarize the most recent term’s values for comparison across categories.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B5AD1F-58DB-A5A8-2BFE-1435DA9781B5}"/>
              </a:ext>
            </a:extLst>
          </p:cNvPr>
          <p:cNvSpPr/>
          <p:nvPr/>
        </p:nvSpPr>
        <p:spPr>
          <a:xfrm>
            <a:off x="5318760" y="2116183"/>
            <a:ext cx="3048000" cy="3198962"/>
          </a:xfrm>
          <a:prstGeom prst="rect">
            <a:avLst/>
          </a:prstGeom>
          <a:noFill/>
          <a:ln w="19050">
            <a:solidFill>
              <a:srgbClr val="BA0B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69C17B-C3D4-75B0-92BD-B9052EF16BA2}"/>
              </a:ext>
            </a:extLst>
          </p:cNvPr>
          <p:cNvSpPr/>
          <p:nvPr/>
        </p:nvSpPr>
        <p:spPr>
          <a:xfrm>
            <a:off x="8395200" y="2116183"/>
            <a:ext cx="2986726" cy="3202968"/>
          </a:xfrm>
          <a:prstGeom prst="rect">
            <a:avLst/>
          </a:prstGeom>
          <a:noFill/>
          <a:ln w="19050">
            <a:solidFill>
              <a:srgbClr val="BA0B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7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FBDD6-614D-B69F-E1D5-5DC27F6B9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A73421-6F5B-1C70-1823-1188D0E74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7100" y="6538913"/>
            <a:ext cx="736600" cy="188540"/>
          </a:xfrm>
        </p:spPr>
        <p:txBody>
          <a:bodyPr/>
          <a:lstStyle/>
          <a:p>
            <a:fld id="{B477BE95-BAA2-FE4F-9C92-42659BBDB963}" type="slidenum">
              <a:rPr lang="en-US" alt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EF6BB7-E554-64D5-ACB3-7A57E603D302}"/>
              </a:ext>
            </a:extLst>
          </p:cNvPr>
          <p:cNvSpPr txBox="1"/>
          <p:nvPr/>
        </p:nvSpPr>
        <p:spPr>
          <a:xfrm>
            <a:off x="1373991" y="319086"/>
            <a:ext cx="4216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Applicant Demography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5FA95D-66E6-F757-7112-7C53AFFB42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92218" y="1383534"/>
            <a:ext cx="7089708" cy="40909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6E289C-7979-0219-DEAB-3CB75B66106D}"/>
              </a:ext>
            </a:extLst>
          </p:cNvPr>
          <p:cNvSpPr txBox="1"/>
          <p:nvPr/>
        </p:nvSpPr>
        <p:spPr>
          <a:xfrm>
            <a:off x="613049" y="1370613"/>
            <a:ext cx="3299075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This parameter enables users to control how the trend data is grouped and visualized.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Allows users to toggle between College, Student Level, Sex, Online Admit Status, International Admit Status, IPEDS Ethnicity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Changing the selection dynamically updates both the multi-year trend lines (left side) and the selected term’s summary bar chart (right side).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E151B8-4EAD-607D-16E4-B9A68383E9B9}"/>
              </a:ext>
            </a:extLst>
          </p:cNvPr>
          <p:cNvSpPr/>
          <p:nvPr/>
        </p:nvSpPr>
        <p:spPr>
          <a:xfrm>
            <a:off x="5318760" y="2116183"/>
            <a:ext cx="3048000" cy="862148"/>
          </a:xfrm>
          <a:prstGeom prst="rect">
            <a:avLst/>
          </a:prstGeom>
          <a:noFill/>
          <a:ln w="19050">
            <a:solidFill>
              <a:srgbClr val="BA0B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85562"/>
      </p:ext>
    </p:extLst>
  </p:cSld>
  <p:clrMapOvr>
    <a:masterClrMapping/>
  </p:clrMapOvr>
</p:sld>
</file>

<file path=ppt/theme/theme1.xml><?xml version="1.0" encoding="utf-8"?>
<a:theme xmlns:a="http://schemas.openxmlformats.org/drawingml/2006/main" name="BSU_PP for samp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PT Template  -  Read-Only" id="{24F79ABA-1325-224D-8141-3B280D0DF847}" vid="{F148FBE6-97F1-824B-95FC-D230515E8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E8D939B4C044CB78EDA352A339E47" ma:contentTypeVersion="19" ma:contentTypeDescription="Create a new document." ma:contentTypeScope="" ma:versionID="fb8cd097dd870b5546090dfe47b4d4c4">
  <xsd:schema xmlns:xsd="http://www.w3.org/2001/XMLSchema" xmlns:xs="http://www.w3.org/2001/XMLSchema" xmlns:p="http://schemas.microsoft.com/office/2006/metadata/properties" xmlns:ns2="ff2430a9-9fec-4809-8955-c3993f0e5c36" xmlns:ns3="f82c5d81-4e18-4bed-aee5-a8fb393c5263" targetNamespace="http://schemas.microsoft.com/office/2006/metadata/properties" ma:root="true" ma:fieldsID="2c6e6ebb0f15fb0e78c2f28034324365" ns2:_="" ns3:_="">
    <xsd:import namespace="ff2430a9-9fec-4809-8955-c3993f0e5c36"/>
    <xsd:import namespace="f82c5d81-4e18-4bed-aee5-a8fb393c52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430a9-9fec-4809-8955-c3993f0e5c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0001bb-aeb7-4b64-908b-58842d86774d}" ma:internalName="TaxCatchAll" ma:showField="CatchAllData" ma:web="ff2430a9-9fec-4809-8955-c3993f0e5c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c5d81-4e18-4bed-aee5-a8fb393c5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27b2385-2fe9-44d4-ac77-b6bf2e540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2430a9-9fec-4809-8955-c3993f0e5c36">
      <UserInfo>
        <DisplayName>Saloh, Nate</DisplayName>
        <AccountId>92</AccountId>
        <AccountType/>
      </UserInfo>
    </SharedWithUsers>
    <TaxCatchAll xmlns="ff2430a9-9fec-4809-8955-c3993f0e5c36" xsi:nil="true"/>
    <lcf76f155ced4ddcb4097134ff3c332f xmlns="f82c5d81-4e18-4bed-aee5-a8fb393c526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C97768-EA08-48F7-86AF-2AEB470BE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430a9-9fec-4809-8955-c3993f0e5c36"/>
    <ds:schemaRef ds:uri="f82c5d81-4e18-4bed-aee5-a8fb393c5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73A9CE-84A2-47C4-B476-0B7080D13284}">
  <ds:schemaRefs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d7160a9-15e5-47f0-b434-b589768e5f2f"/>
    <ds:schemaRef ds:uri="b9e3f99c-956f-465f-8fcb-0bcd3789d3ea"/>
    <ds:schemaRef ds:uri="http://schemas.microsoft.com/office/2006/metadata/properties"/>
    <ds:schemaRef ds:uri="ff2430a9-9fec-4809-8955-c3993f0e5c36"/>
    <ds:schemaRef ds:uri="f82c5d81-4e18-4bed-aee5-a8fb393c5263"/>
  </ds:schemaRefs>
</ds:datastoreItem>
</file>

<file path=customXml/itemProps3.xml><?xml version="1.0" encoding="utf-8"?>
<ds:datastoreItem xmlns:ds="http://schemas.openxmlformats.org/officeDocument/2006/customXml" ds:itemID="{6F08B6E4-0F26-4072-801C-95D2E32DAB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3233</TotalTime>
  <Words>855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BSU_PP for sample</vt:lpstr>
      <vt:lpstr>Admissions Dashboard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Fragomeni, Jason</dc:creator>
  <cp:keywords/>
  <dc:description>tns</dc:description>
  <cp:lastModifiedBy>Syed, Naveed</cp:lastModifiedBy>
  <cp:revision>71</cp:revision>
  <cp:lastPrinted>2017-10-09T20:28:58Z</cp:lastPrinted>
  <dcterms:created xsi:type="dcterms:W3CDTF">2022-01-13T19:46:37Z</dcterms:created>
  <dcterms:modified xsi:type="dcterms:W3CDTF">2025-05-21T10:18:05Z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0x01010060BE8D939B4C044CB78EDA352A339E47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